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p: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 name="Google Shape;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5f8d40dfa_0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f8d40dfa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64f7110a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64f7110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5419d337c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419d337c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a35d9993_0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a35d9993_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a35d9993_0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a35d9993_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64f7110a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64f7110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3eacd2d6d679b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3eacd2d6d679b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a35d9993_0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a35d9993_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5f8d40dfa_0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f8d40dfa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bda4d0fd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bda4d0f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5f8d40dfa_0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 name="Google Shape;37;g5f8d40dfa_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5f8d40dfa_0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f8d40dfa_0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5f8d40dfa_0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f8d40dfa_0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5f8d40dfa_0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f8d40dfa_0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f8d40dfa_0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f8d40dfa_0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5f8d40dfa_0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f8d40dfa_0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5f8d40dfa_0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f8d40dfa_0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5f8d40dfa_0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f8d40dfa_0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6024ade39_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024ade39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6b50e7f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6b50e7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6b50e7f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6b50e7f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5f8d40dfa_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5f8d40dfa_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bda4d0fd5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da4d0fd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da4d0fd5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da4d0fd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bda4d0fd5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bda4d0fd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f8d40dfa_0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f8d40dfa_0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d5a1a961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d5a1a961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5a1a961e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5a1a96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5a1a961e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5a1a961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5a1a961e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d5a1a961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5a1a961e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5a1a961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e080ac24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e080ac2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5f8d40dfa_0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g5f8d40dfa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4a39ee613baf26fb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a39ee613baf26fb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4a39ee613baf26fb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a39ee613baf26f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d5a1a961e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d5a1a961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5a1a961e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5a1a961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4c59a6a64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c59a6a6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5a1a961e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5a1a961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d7a85ec7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ed7a85ec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5a1a961e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5a1a961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4c59a6a649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c59a6a64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6024ade39_0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024ade39_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5f8d40dfa_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f8d40dfa_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bf428999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bf42899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bf428999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bf42899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bf428999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bf428999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bda4d0fd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bda4d0fd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bda4d0fd5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bda4d0fd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c1b8d665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c1b8d66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6a490dd888deee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46a490dd888dee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5f8d40dfa_0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f8d40dfa_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64f7110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64f711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64f7110a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f64f7110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64f7110a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f64f7110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0" y="4124513"/>
            <a:ext cx="8458200" cy="9498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685800" y="1734343"/>
            <a:ext cx="7772400" cy="22455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7200"/>
              <a:buNone/>
              <a:defRPr sz="7200">
                <a:solidFill>
                  <a:schemeClr val="dk2"/>
                </a:solidFill>
              </a:defRPr>
            </a:lvl1pPr>
            <a:lvl2pPr lvl="1">
              <a:spcBef>
                <a:spcPts val="0"/>
              </a:spcBef>
              <a:spcAft>
                <a:spcPts val="0"/>
              </a:spcAft>
              <a:buClr>
                <a:schemeClr val="dk2"/>
              </a:buClr>
              <a:buSzPts val="7200"/>
              <a:buNone/>
              <a:defRPr sz="7200">
                <a:solidFill>
                  <a:schemeClr val="dk2"/>
                </a:solidFill>
              </a:defRPr>
            </a:lvl2pPr>
            <a:lvl3pPr lvl="2">
              <a:spcBef>
                <a:spcPts val="0"/>
              </a:spcBef>
              <a:spcAft>
                <a:spcPts val="0"/>
              </a:spcAft>
              <a:buClr>
                <a:schemeClr val="dk2"/>
              </a:buClr>
              <a:buSzPts val="7200"/>
              <a:buNone/>
              <a:defRPr sz="7200">
                <a:solidFill>
                  <a:schemeClr val="dk2"/>
                </a:solidFill>
              </a:defRPr>
            </a:lvl3pPr>
            <a:lvl4pPr lvl="3">
              <a:spcBef>
                <a:spcPts val="0"/>
              </a:spcBef>
              <a:spcAft>
                <a:spcPts val="0"/>
              </a:spcAft>
              <a:buClr>
                <a:schemeClr val="dk2"/>
              </a:buClr>
              <a:buSzPts val="7200"/>
              <a:buNone/>
              <a:defRPr sz="7200">
                <a:solidFill>
                  <a:schemeClr val="dk2"/>
                </a:solidFill>
              </a:defRPr>
            </a:lvl4pPr>
            <a:lvl5pPr lvl="4">
              <a:spcBef>
                <a:spcPts val="0"/>
              </a:spcBef>
              <a:spcAft>
                <a:spcPts val="0"/>
              </a:spcAft>
              <a:buClr>
                <a:schemeClr val="dk2"/>
              </a:buClr>
              <a:buSzPts val="7200"/>
              <a:buNone/>
              <a:defRPr sz="7200">
                <a:solidFill>
                  <a:schemeClr val="dk2"/>
                </a:solidFill>
              </a:defRPr>
            </a:lvl5pPr>
            <a:lvl6pPr lvl="5">
              <a:spcBef>
                <a:spcPts val="0"/>
              </a:spcBef>
              <a:spcAft>
                <a:spcPts val="0"/>
              </a:spcAft>
              <a:buClr>
                <a:schemeClr val="dk2"/>
              </a:buClr>
              <a:buSzPts val="7200"/>
              <a:buNone/>
              <a:defRPr sz="7200">
                <a:solidFill>
                  <a:schemeClr val="dk2"/>
                </a:solidFill>
              </a:defRPr>
            </a:lvl6pPr>
            <a:lvl7pPr lvl="6">
              <a:spcBef>
                <a:spcPts val="0"/>
              </a:spcBef>
              <a:spcAft>
                <a:spcPts val="0"/>
              </a:spcAft>
              <a:buClr>
                <a:schemeClr val="dk2"/>
              </a:buClr>
              <a:buSzPts val="7200"/>
              <a:buNone/>
              <a:defRPr sz="7200">
                <a:solidFill>
                  <a:schemeClr val="dk2"/>
                </a:solidFill>
              </a:defRPr>
            </a:lvl7pPr>
            <a:lvl8pPr lvl="7">
              <a:spcBef>
                <a:spcPts val="0"/>
              </a:spcBef>
              <a:spcAft>
                <a:spcPts val="0"/>
              </a:spcAft>
              <a:buClr>
                <a:schemeClr val="dk2"/>
              </a:buClr>
              <a:buSzPts val="7200"/>
              <a:buNone/>
              <a:defRPr sz="7200">
                <a:solidFill>
                  <a:schemeClr val="dk2"/>
                </a:solidFill>
              </a:defRPr>
            </a:lvl8pPr>
            <a:lvl9pPr lvl="8">
              <a:spcBef>
                <a:spcPts val="0"/>
              </a:spcBef>
              <a:spcAft>
                <a:spcPts val="0"/>
              </a:spcAft>
              <a:buClr>
                <a:schemeClr val="dk2"/>
              </a:buClr>
              <a:buSzPts val="7200"/>
              <a:buNone/>
              <a:defRPr sz="7200">
                <a:solidFill>
                  <a:schemeClr val="dk2"/>
                </a:solidFill>
              </a:defRPr>
            </a:lvl9pPr>
          </a:lstStyle>
          <a:p/>
        </p:txBody>
      </p:sp>
      <p:sp>
        <p:nvSpPr>
          <p:cNvPr id="11" name="Google Shape;11;p2"/>
          <p:cNvSpPr txBox="1"/>
          <p:nvPr>
            <p:ph idx="1" type="subTitle"/>
          </p:nvPr>
        </p:nvSpPr>
        <p:spPr>
          <a:xfrm>
            <a:off x="685800" y="4124476"/>
            <a:ext cx="7772400" cy="949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3000"/>
              <a:buNone/>
              <a:defRPr b="1">
                <a:solidFill>
                  <a:schemeClr val="lt2"/>
                </a:solidFill>
              </a:defRPr>
            </a:lvl1pPr>
            <a:lvl2pPr lvl="1">
              <a:spcBef>
                <a:spcPts val="0"/>
              </a:spcBef>
              <a:spcAft>
                <a:spcPts val="0"/>
              </a:spcAft>
              <a:buClr>
                <a:schemeClr val="lt2"/>
              </a:buClr>
              <a:buSzPts val="3000"/>
              <a:buNone/>
              <a:defRPr b="1" sz="3000">
                <a:solidFill>
                  <a:schemeClr val="lt2"/>
                </a:solidFill>
              </a:defRPr>
            </a:lvl2pPr>
            <a:lvl3pPr lvl="2">
              <a:spcBef>
                <a:spcPts val="0"/>
              </a:spcBef>
              <a:spcAft>
                <a:spcPts val="0"/>
              </a:spcAft>
              <a:buClr>
                <a:schemeClr val="lt2"/>
              </a:buClr>
              <a:buSzPts val="3000"/>
              <a:buNone/>
              <a:defRPr b="1" sz="3000">
                <a:solidFill>
                  <a:schemeClr val="lt2"/>
                </a:solidFill>
              </a:defRPr>
            </a:lvl3pPr>
            <a:lvl4pPr lvl="3">
              <a:spcBef>
                <a:spcPts val="0"/>
              </a:spcBef>
              <a:spcAft>
                <a:spcPts val="0"/>
              </a:spcAft>
              <a:buClr>
                <a:schemeClr val="lt2"/>
              </a:buClr>
              <a:buSzPts val="3000"/>
              <a:buNone/>
              <a:defRPr b="1" sz="3000">
                <a:solidFill>
                  <a:schemeClr val="lt2"/>
                </a:solidFill>
              </a:defRPr>
            </a:lvl4pPr>
            <a:lvl5pPr lvl="4">
              <a:spcBef>
                <a:spcPts val="0"/>
              </a:spcBef>
              <a:spcAft>
                <a:spcPts val="0"/>
              </a:spcAft>
              <a:buClr>
                <a:schemeClr val="lt2"/>
              </a:buClr>
              <a:buSzPts val="3000"/>
              <a:buNone/>
              <a:defRPr b="1" sz="3000">
                <a:solidFill>
                  <a:schemeClr val="lt2"/>
                </a:solidFill>
              </a:defRPr>
            </a:lvl5pPr>
            <a:lvl6pPr lvl="5">
              <a:spcBef>
                <a:spcPts val="0"/>
              </a:spcBef>
              <a:spcAft>
                <a:spcPts val="0"/>
              </a:spcAft>
              <a:buClr>
                <a:schemeClr val="lt2"/>
              </a:buClr>
              <a:buSzPts val="3000"/>
              <a:buNone/>
              <a:defRPr b="1" sz="3000">
                <a:solidFill>
                  <a:schemeClr val="lt2"/>
                </a:solidFill>
              </a:defRPr>
            </a:lvl6pPr>
            <a:lvl7pPr lvl="6">
              <a:spcBef>
                <a:spcPts val="0"/>
              </a:spcBef>
              <a:spcAft>
                <a:spcPts val="0"/>
              </a:spcAft>
              <a:buClr>
                <a:schemeClr val="lt2"/>
              </a:buClr>
              <a:buSzPts val="3000"/>
              <a:buNone/>
              <a:defRPr b="1" sz="3000">
                <a:solidFill>
                  <a:schemeClr val="lt2"/>
                </a:solidFill>
              </a:defRPr>
            </a:lvl7pPr>
            <a:lvl8pPr lvl="7">
              <a:spcBef>
                <a:spcPts val="0"/>
              </a:spcBef>
              <a:spcAft>
                <a:spcPts val="0"/>
              </a:spcAft>
              <a:buClr>
                <a:schemeClr val="lt2"/>
              </a:buClr>
              <a:buSzPts val="3000"/>
              <a:buNone/>
              <a:defRPr b="1" sz="3000">
                <a:solidFill>
                  <a:schemeClr val="lt2"/>
                </a:solidFill>
              </a:defRPr>
            </a:lvl8pPr>
            <a:lvl9pPr lvl="8">
              <a:spcBef>
                <a:spcPts val="0"/>
              </a:spcBef>
              <a:spcAft>
                <a:spcPts val="0"/>
              </a:spcAft>
              <a:buClr>
                <a:schemeClr val="lt2"/>
              </a:buClr>
              <a:buSzPts val="3000"/>
              <a:buNone/>
              <a:defRPr b="1" sz="3000">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
          <p:cNvSpPr/>
          <p:nvPr/>
        </p:nvSpPr>
        <p:spPr>
          <a:xfrm>
            <a:off x="0" y="274636"/>
            <a:ext cx="8686800" cy="15543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457200" y="274637"/>
            <a:ext cx="8229600" cy="15222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5" name="Google Shape;15;p3"/>
          <p:cNvSpPr txBox="1"/>
          <p:nvPr>
            <p:ph idx="1" type="body"/>
          </p:nvPr>
        </p:nvSpPr>
        <p:spPr>
          <a:xfrm>
            <a:off x="457200" y="1947332"/>
            <a:ext cx="8229600" cy="4620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
          <p:cNvSpPr/>
          <p:nvPr/>
        </p:nvSpPr>
        <p:spPr>
          <a:xfrm>
            <a:off x="0" y="274636"/>
            <a:ext cx="8686800" cy="15543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 name="Google Shape;18;p4"/>
          <p:cNvSpPr txBox="1"/>
          <p:nvPr>
            <p:ph type="title"/>
          </p:nvPr>
        </p:nvSpPr>
        <p:spPr>
          <a:xfrm>
            <a:off x="457200" y="274637"/>
            <a:ext cx="8229600" cy="15222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9" name="Google Shape;19;p4"/>
          <p:cNvSpPr txBox="1"/>
          <p:nvPr>
            <p:ph idx="1" type="body"/>
          </p:nvPr>
        </p:nvSpPr>
        <p:spPr>
          <a:xfrm>
            <a:off x="457200" y="1947332"/>
            <a:ext cx="4030200" cy="4620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0" name="Google Shape;20;p4"/>
          <p:cNvSpPr txBox="1"/>
          <p:nvPr>
            <p:ph idx="2" type="body"/>
          </p:nvPr>
        </p:nvSpPr>
        <p:spPr>
          <a:xfrm>
            <a:off x="4656667" y="1949212"/>
            <a:ext cx="4030200" cy="46203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5"/>
          <p:cNvSpPr/>
          <p:nvPr/>
        </p:nvSpPr>
        <p:spPr>
          <a:xfrm>
            <a:off x="0" y="274636"/>
            <a:ext cx="8686800" cy="15543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457200" y="274637"/>
            <a:ext cx="8229600" cy="15222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 name="Shape 24"/>
        <p:cNvGrpSpPr/>
        <p:nvPr/>
      </p:nvGrpSpPr>
      <p:grpSpPr>
        <a:xfrm>
          <a:off x="0" y="0"/>
          <a:ext cx="0" cy="0"/>
          <a:chOff x="0" y="0"/>
          <a:chExt cx="0" cy="0"/>
        </a:xfrm>
      </p:grpSpPr>
      <p:sp>
        <p:nvSpPr>
          <p:cNvPr id="25" name="Google Shape;25;p6"/>
          <p:cNvSpPr/>
          <p:nvPr/>
        </p:nvSpPr>
        <p:spPr>
          <a:xfrm>
            <a:off x="0" y="5875079"/>
            <a:ext cx="8686800" cy="6927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 name="Google Shape;26;p6"/>
          <p:cNvSpPr txBox="1"/>
          <p:nvPr>
            <p:ph idx="1" type="body"/>
          </p:nvPr>
        </p:nvSpPr>
        <p:spPr>
          <a:xfrm>
            <a:off x="457200" y="5875079"/>
            <a:ext cx="8229600" cy="6927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chemeClr val="lt1"/>
              </a:buClr>
              <a:buSzPts val="2400"/>
              <a:buNone/>
              <a:defRPr b="1" sz="2400">
                <a:solidFill>
                  <a:schemeClr val="lt1"/>
                </a:solidFill>
              </a:defRPr>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7"/>
            <a:ext cx="8229600" cy="1522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b="1" sz="4800">
                <a:solidFill>
                  <a:schemeClr val="lt1"/>
                </a:solidFill>
              </a:defRPr>
            </a:lvl2pPr>
            <a:lvl3pPr lvl="2">
              <a:spcBef>
                <a:spcPts val="0"/>
              </a:spcBef>
              <a:spcAft>
                <a:spcPts val="0"/>
              </a:spcAft>
              <a:buClr>
                <a:schemeClr val="lt1"/>
              </a:buClr>
              <a:buSzPts val="4800"/>
              <a:buNone/>
              <a:defRPr b="1" sz="4800">
                <a:solidFill>
                  <a:schemeClr val="lt1"/>
                </a:solidFill>
              </a:defRPr>
            </a:lvl3pPr>
            <a:lvl4pPr lvl="3">
              <a:spcBef>
                <a:spcPts val="0"/>
              </a:spcBef>
              <a:spcAft>
                <a:spcPts val="0"/>
              </a:spcAft>
              <a:buClr>
                <a:schemeClr val="lt1"/>
              </a:buClr>
              <a:buSzPts val="4800"/>
              <a:buNone/>
              <a:defRPr b="1" sz="4800">
                <a:solidFill>
                  <a:schemeClr val="lt1"/>
                </a:solidFill>
              </a:defRPr>
            </a:lvl4pPr>
            <a:lvl5pPr lvl="4">
              <a:spcBef>
                <a:spcPts val="0"/>
              </a:spcBef>
              <a:spcAft>
                <a:spcPts val="0"/>
              </a:spcAft>
              <a:buClr>
                <a:schemeClr val="lt1"/>
              </a:buClr>
              <a:buSzPts val="4800"/>
              <a:buNone/>
              <a:defRPr b="1" sz="4800">
                <a:solidFill>
                  <a:schemeClr val="lt1"/>
                </a:solidFill>
              </a:defRPr>
            </a:lvl5pPr>
            <a:lvl6pPr lvl="5">
              <a:spcBef>
                <a:spcPts val="0"/>
              </a:spcBef>
              <a:spcAft>
                <a:spcPts val="0"/>
              </a:spcAft>
              <a:buClr>
                <a:schemeClr val="lt1"/>
              </a:buClr>
              <a:buSzPts val="4800"/>
              <a:buNone/>
              <a:defRPr b="1" sz="4800">
                <a:solidFill>
                  <a:schemeClr val="lt1"/>
                </a:solidFill>
              </a:defRPr>
            </a:lvl6pPr>
            <a:lvl7pPr lvl="6">
              <a:spcBef>
                <a:spcPts val="0"/>
              </a:spcBef>
              <a:spcAft>
                <a:spcPts val="0"/>
              </a:spcAft>
              <a:buClr>
                <a:schemeClr val="lt1"/>
              </a:buClr>
              <a:buSzPts val="4800"/>
              <a:buNone/>
              <a:defRPr b="1" sz="4800">
                <a:solidFill>
                  <a:schemeClr val="lt1"/>
                </a:solidFill>
              </a:defRPr>
            </a:lvl7pPr>
            <a:lvl8pPr lvl="7">
              <a:spcBef>
                <a:spcPts val="0"/>
              </a:spcBef>
              <a:spcAft>
                <a:spcPts val="0"/>
              </a:spcAft>
              <a:buClr>
                <a:schemeClr val="lt1"/>
              </a:buClr>
              <a:buSzPts val="4800"/>
              <a:buNone/>
              <a:defRPr b="1" sz="4800">
                <a:solidFill>
                  <a:schemeClr val="lt1"/>
                </a:solidFill>
              </a:defRPr>
            </a:lvl8pPr>
            <a:lvl9pPr lvl="8">
              <a:spcBef>
                <a:spcPts val="0"/>
              </a:spcBef>
              <a:spcAft>
                <a:spcPts val="0"/>
              </a:spcAft>
              <a:buClr>
                <a:schemeClr val="lt1"/>
              </a:buClr>
              <a:buSzPts val="4800"/>
              <a:buNone/>
              <a:defRPr b="1" sz="4800">
                <a:solidFill>
                  <a:schemeClr val="lt1"/>
                </a:solidFill>
              </a:defRPr>
            </a:lvl9pPr>
          </a:lstStyle>
          <a:p/>
        </p:txBody>
      </p:sp>
      <p:sp>
        <p:nvSpPr>
          <p:cNvPr id="7" name="Google Shape;7;p1"/>
          <p:cNvSpPr txBox="1"/>
          <p:nvPr>
            <p:ph idx="1" type="body"/>
          </p:nvPr>
        </p:nvSpPr>
        <p:spPr>
          <a:xfrm>
            <a:off x="457200" y="1947332"/>
            <a:ext cx="8229600" cy="46203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2"/>
              </a:buClr>
              <a:buSzPts val="3000"/>
              <a:buChar char="●"/>
              <a:defRPr sz="3000">
                <a:solidFill>
                  <a:schemeClr val="dk2"/>
                </a:solidFill>
              </a:defRPr>
            </a:lvl1pPr>
            <a:lvl2pPr indent="-381000" lvl="1" marL="914400">
              <a:spcBef>
                <a:spcPts val="0"/>
              </a:spcBef>
              <a:spcAft>
                <a:spcPts val="0"/>
              </a:spcAft>
              <a:buClr>
                <a:schemeClr val="dk2"/>
              </a:buClr>
              <a:buSzPts val="2400"/>
              <a:buChar char="○"/>
              <a:defRPr sz="2400">
                <a:solidFill>
                  <a:schemeClr val="dk2"/>
                </a:solidFill>
              </a:defRPr>
            </a:lvl2pPr>
            <a:lvl3pPr indent="-381000" lvl="2" marL="1371600">
              <a:spcBef>
                <a:spcPts val="0"/>
              </a:spcBef>
              <a:spcAft>
                <a:spcPts val="0"/>
              </a:spcAft>
              <a:buClr>
                <a:schemeClr val="dk2"/>
              </a:buClr>
              <a:buSzPts val="2400"/>
              <a:buChar char="■"/>
              <a:defRPr sz="2400">
                <a:solidFill>
                  <a:schemeClr val="dk2"/>
                </a:solidFill>
              </a:defRPr>
            </a:lvl3pPr>
            <a:lvl4pPr indent="-342900" lvl="3" marL="1828800">
              <a:spcBef>
                <a:spcPts val="0"/>
              </a:spcBef>
              <a:spcAft>
                <a:spcPts val="0"/>
              </a:spcAft>
              <a:buClr>
                <a:schemeClr val="dk2"/>
              </a:buClr>
              <a:buSzPts val="1800"/>
              <a:buChar char="●"/>
              <a:defRPr sz="1800">
                <a:solidFill>
                  <a:schemeClr val="dk2"/>
                </a:solidFill>
              </a:defRPr>
            </a:lvl4pPr>
            <a:lvl5pPr indent="-342900" lvl="4" marL="2286000">
              <a:spcBef>
                <a:spcPts val="0"/>
              </a:spcBef>
              <a:spcAft>
                <a:spcPts val="0"/>
              </a:spcAft>
              <a:buClr>
                <a:schemeClr val="dk2"/>
              </a:buClr>
              <a:buSzPts val="1800"/>
              <a:buChar char="○"/>
              <a:defRPr sz="1800">
                <a:solidFill>
                  <a:schemeClr val="dk2"/>
                </a:solidFill>
              </a:defRPr>
            </a:lvl5pPr>
            <a:lvl6pPr indent="-342900" lvl="5" marL="2743200">
              <a:spcBef>
                <a:spcPts val="0"/>
              </a:spcBef>
              <a:spcAft>
                <a:spcPts val="0"/>
              </a:spcAft>
              <a:buClr>
                <a:schemeClr val="dk2"/>
              </a:buClr>
              <a:buSzPts val="1800"/>
              <a:buChar char="■"/>
              <a:defRPr sz="1800">
                <a:solidFill>
                  <a:schemeClr val="dk2"/>
                </a:solidFill>
              </a:defRPr>
            </a:lvl6pPr>
            <a:lvl7pPr indent="-342900" lvl="6" marL="3200400">
              <a:spcBef>
                <a:spcPts val="0"/>
              </a:spcBef>
              <a:spcAft>
                <a:spcPts val="0"/>
              </a:spcAft>
              <a:buClr>
                <a:schemeClr val="dk2"/>
              </a:buClr>
              <a:buSzPts val="1800"/>
              <a:buChar char="●"/>
              <a:defRPr sz="1800">
                <a:solidFill>
                  <a:schemeClr val="dk2"/>
                </a:solidFill>
              </a:defRPr>
            </a:lvl7pPr>
            <a:lvl8pPr indent="-342900" lvl="7" marL="3657600">
              <a:spcBef>
                <a:spcPts val="0"/>
              </a:spcBef>
              <a:spcAft>
                <a:spcPts val="0"/>
              </a:spcAft>
              <a:buClr>
                <a:schemeClr val="dk2"/>
              </a:buClr>
              <a:buSzPts val="1800"/>
              <a:buChar char="○"/>
              <a:defRPr sz="1800">
                <a:solidFill>
                  <a:schemeClr val="dk2"/>
                </a:solidFill>
              </a:defRPr>
            </a:lvl8pPr>
            <a:lvl9pPr indent="-342900" lvl="8" marL="4114800">
              <a:spcBef>
                <a:spcPts val="0"/>
              </a:spcBef>
              <a:spcAft>
                <a:spcPts val="0"/>
              </a:spcAft>
              <a:buClr>
                <a:schemeClr val="dk2"/>
              </a:buClr>
              <a:buSzPts val="1800"/>
              <a:buChar char="■"/>
              <a:defRPr sz="1800">
                <a:solidFill>
                  <a:schemeClr val="dk2"/>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sp>
        <p:nvSpPr>
          <p:cNvPr id="32" name="Google Shape;32;p8"/>
          <p:cNvSpPr txBox="1"/>
          <p:nvPr>
            <p:ph type="ctrTitle"/>
          </p:nvPr>
        </p:nvSpPr>
        <p:spPr>
          <a:xfrm>
            <a:off x="685800" y="965452"/>
            <a:ext cx="7772400" cy="30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Design and Analysis of Algorithms (</a:t>
            </a:r>
            <a:r>
              <a:rPr lang="en" sz="4800"/>
              <a:t>UE20CS251</a:t>
            </a:r>
            <a:r>
              <a:rPr lang="en" sz="4800"/>
              <a:t>)</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3600"/>
              <a:t>Unit I - Introduction </a:t>
            </a:r>
            <a:endParaRPr sz="3600"/>
          </a:p>
        </p:txBody>
      </p:sp>
      <p:pic>
        <p:nvPicPr>
          <p:cNvPr id="33" name="Google Shape;33;p8"/>
          <p:cNvPicPr preferRelativeResize="0"/>
          <p:nvPr/>
        </p:nvPicPr>
        <p:blipFill>
          <a:blip r:embed="rId3">
            <a:alphaModFix/>
          </a:blip>
          <a:stretch>
            <a:fillRect/>
          </a:stretch>
        </p:blipFill>
        <p:spPr>
          <a:xfrm>
            <a:off x="1724163" y="6413875"/>
            <a:ext cx="5695675" cy="444125"/>
          </a:xfrm>
          <a:prstGeom prst="rect">
            <a:avLst/>
          </a:prstGeom>
          <a:noFill/>
          <a:ln>
            <a:noFill/>
          </a:ln>
        </p:spPr>
      </p:pic>
      <p:sp>
        <p:nvSpPr>
          <p:cNvPr id="34" name="Google Shape;34;p8"/>
          <p:cNvSpPr txBox="1"/>
          <p:nvPr/>
        </p:nvSpPr>
        <p:spPr>
          <a:xfrm>
            <a:off x="685800" y="4124476"/>
            <a:ext cx="7772400" cy="9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EFEDE2"/>
                </a:solidFill>
              </a:rPr>
              <a:t>Mr. </a:t>
            </a:r>
            <a:r>
              <a:rPr lang="en" sz="2400">
                <a:solidFill>
                  <a:srgbClr val="EFEDE2"/>
                </a:solidFill>
              </a:rPr>
              <a:t>Channa Bankapur</a:t>
            </a:r>
            <a:endParaRPr sz="2400">
              <a:solidFill>
                <a:srgbClr val="EFEDE2"/>
              </a:solidFill>
            </a:endParaRPr>
          </a:p>
          <a:p>
            <a:pPr indent="0" lvl="0" marL="0" rtl="0" algn="l">
              <a:spcBef>
                <a:spcPts val="0"/>
              </a:spcBef>
              <a:spcAft>
                <a:spcPts val="0"/>
              </a:spcAft>
              <a:buNone/>
            </a:pPr>
            <a:r>
              <a:rPr lang="en" sz="2400">
                <a:solidFill>
                  <a:srgbClr val="EFEDE2"/>
                </a:solidFill>
              </a:rPr>
              <a:t>channabankapur</a:t>
            </a:r>
            <a:r>
              <a:rPr lang="en" sz="2400">
                <a:solidFill>
                  <a:srgbClr val="EFEDE2"/>
                </a:solidFill>
              </a:rPr>
              <a:t>@pes.edu</a:t>
            </a:r>
            <a:endParaRPr sz="2400">
              <a:solidFill>
                <a:srgbClr val="EFEDE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nvSpPr>
        <p:spPr>
          <a:xfrm>
            <a:off x="270900" y="270900"/>
            <a:ext cx="39591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Verdana"/>
                <a:ea typeface="Verdana"/>
                <a:cs typeface="Verdana"/>
                <a:sym typeface="Verdana"/>
              </a:rPr>
              <a:t>Let’s begin..</a:t>
            </a:r>
            <a:endParaRPr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0" lvl="0" marL="0" rtl="0" algn="l">
              <a:spcBef>
                <a:spcPts val="0"/>
              </a:spcBef>
              <a:spcAft>
                <a:spcPts val="0"/>
              </a:spcAft>
              <a:buNone/>
            </a:pPr>
            <a:r>
              <a:rPr b="1" lang="en" sz="2400">
                <a:latin typeface="Verdana"/>
                <a:ea typeface="Verdana"/>
                <a:cs typeface="Verdana"/>
                <a:sym typeface="Verdana"/>
              </a:rPr>
              <a:t>What is an algorithm? </a:t>
            </a:r>
            <a:endParaRPr b="1"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Definition: … </a:t>
            </a:r>
            <a:endParaRPr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Hint: What are the common things out</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of a bunch of </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algorithms you are familiar with?</a:t>
            </a:r>
            <a:endParaRPr sz="2400">
              <a:latin typeface="Verdana"/>
              <a:ea typeface="Verdana"/>
              <a:cs typeface="Verdana"/>
              <a:sym typeface="Verdana"/>
            </a:endParaRPr>
          </a:p>
        </p:txBody>
      </p:sp>
      <p:pic>
        <p:nvPicPr>
          <p:cNvPr id="81" name="Google Shape;81;p17"/>
          <p:cNvPicPr preferRelativeResize="0"/>
          <p:nvPr/>
        </p:nvPicPr>
        <p:blipFill>
          <a:blip r:embed="rId3">
            <a:alphaModFix/>
          </a:blip>
          <a:stretch>
            <a:fillRect/>
          </a:stretch>
        </p:blipFill>
        <p:spPr>
          <a:xfrm>
            <a:off x="3448325" y="1740049"/>
            <a:ext cx="5695675" cy="41375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nvSpPr>
        <p:spPr>
          <a:xfrm>
            <a:off x="270900" y="3371850"/>
            <a:ext cx="8597400" cy="282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600"/>
              </a:spcBef>
              <a:spcAft>
                <a:spcPts val="0"/>
              </a:spcAft>
              <a:buClr>
                <a:schemeClr val="dk1"/>
              </a:buClr>
              <a:buSzPts val="1100"/>
              <a:buFont typeface="Arial"/>
              <a:buNone/>
            </a:pPr>
            <a:r>
              <a:rPr lang="en" sz="2400">
                <a:latin typeface="Verdana"/>
                <a:ea typeface="Verdana"/>
                <a:cs typeface="Verdana"/>
                <a:sym typeface="Verdana"/>
              </a:rPr>
              <a:t>A stamp issued September 6, 1983 in the Soviet Union, commemorating </a:t>
            </a:r>
            <a:r>
              <a:rPr b="1" lang="en" sz="2400">
                <a:latin typeface="Verdana"/>
                <a:ea typeface="Verdana"/>
                <a:cs typeface="Verdana"/>
                <a:sym typeface="Verdana"/>
              </a:rPr>
              <a:t>al-Khwārizmī</a:t>
            </a:r>
            <a:r>
              <a:rPr lang="en" sz="2400">
                <a:latin typeface="Verdana"/>
                <a:ea typeface="Verdana"/>
                <a:cs typeface="Verdana"/>
                <a:sym typeface="Verdana"/>
              </a:rPr>
              <a:t>'s (approximate) 1200th birthday.</a:t>
            </a:r>
            <a:endParaRPr sz="2400">
              <a:latin typeface="Verdana"/>
              <a:ea typeface="Verdana"/>
              <a:cs typeface="Verdana"/>
              <a:sym typeface="Verdana"/>
            </a:endParaRPr>
          </a:p>
          <a:p>
            <a:pPr indent="0" lvl="0" marL="0" rtl="0" algn="ctr">
              <a:lnSpc>
                <a:spcPct val="115000"/>
              </a:lnSpc>
              <a:spcBef>
                <a:spcPts val="600"/>
              </a:spcBef>
              <a:spcAft>
                <a:spcPts val="0"/>
              </a:spcAft>
              <a:buClr>
                <a:schemeClr val="dk1"/>
              </a:buClr>
              <a:buSzPts val="1100"/>
              <a:buFont typeface="Arial"/>
              <a:buNone/>
            </a:pPr>
            <a:r>
              <a:rPr lang="en" sz="2400">
                <a:latin typeface="Verdana"/>
                <a:ea typeface="Verdana"/>
                <a:cs typeface="Verdana"/>
                <a:sym typeface="Verdana"/>
              </a:rPr>
              <a:t>( CE 780 - CE 850)</a:t>
            </a:r>
            <a:endParaRPr sz="2400">
              <a:latin typeface="Verdana"/>
              <a:ea typeface="Verdana"/>
              <a:cs typeface="Verdana"/>
              <a:sym typeface="Verdana"/>
            </a:endParaRPr>
          </a:p>
        </p:txBody>
      </p:sp>
      <p:pic>
        <p:nvPicPr>
          <p:cNvPr id="87" name="Google Shape;87;p18"/>
          <p:cNvPicPr preferRelativeResize="0"/>
          <p:nvPr/>
        </p:nvPicPr>
        <p:blipFill>
          <a:blip r:embed="rId3">
            <a:alphaModFix/>
          </a:blip>
          <a:stretch>
            <a:fillRect/>
          </a:stretch>
        </p:blipFill>
        <p:spPr>
          <a:xfrm>
            <a:off x="4400550" y="0"/>
            <a:ext cx="4743450" cy="3371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1045188" y="1"/>
            <a:ext cx="7048818" cy="6294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Verdana"/>
                <a:ea typeface="Verdana"/>
                <a:cs typeface="Verdana"/>
                <a:sym typeface="Verdana"/>
              </a:rPr>
              <a:t>Textbook definition of an </a:t>
            </a:r>
            <a:r>
              <a:rPr b="1" lang="en" sz="2400">
                <a:latin typeface="Verdana"/>
                <a:ea typeface="Verdana"/>
                <a:cs typeface="Verdana"/>
                <a:sym typeface="Verdana"/>
              </a:rPr>
              <a:t>algorithm</a:t>
            </a:r>
            <a:r>
              <a:rPr lang="en" sz="2400">
                <a:latin typeface="Verdana"/>
                <a:ea typeface="Verdana"/>
                <a:cs typeface="Verdana"/>
                <a:sym typeface="Verdana"/>
              </a:rPr>
              <a:t>:</a:t>
            </a:r>
            <a:endParaRPr sz="2400">
              <a:latin typeface="Verdana"/>
              <a:ea typeface="Verdana"/>
              <a:cs typeface="Verdana"/>
              <a:sym typeface="Verdana"/>
            </a:endParaRPr>
          </a:p>
          <a:p>
            <a:pPr indent="0" lvl="0" marL="0" rtl="0" algn="l">
              <a:lnSpc>
                <a:spcPct val="115000"/>
              </a:lnSpc>
              <a:spcBef>
                <a:spcPts val="0"/>
              </a:spcBef>
              <a:spcAft>
                <a:spcPts val="0"/>
              </a:spcAft>
              <a:buNone/>
            </a:pPr>
            <a:r>
              <a:t/>
            </a:r>
            <a:endParaRPr sz="2400">
              <a:latin typeface="Verdana"/>
              <a:ea typeface="Verdana"/>
              <a:cs typeface="Verdana"/>
              <a:sym typeface="Verdana"/>
            </a:endParaRPr>
          </a:p>
          <a:p>
            <a:pPr indent="0" lvl="0" marL="0" rtl="0" algn="l">
              <a:lnSpc>
                <a:spcPct val="115000"/>
              </a:lnSpc>
              <a:spcBef>
                <a:spcPts val="0"/>
              </a:spcBef>
              <a:spcAft>
                <a:spcPts val="0"/>
              </a:spcAft>
              <a:buNone/>
            </a:pPr>
            <a:r>
              <a:rPr b="1" lang="en" sz="2400">
                <a:latin typeface="Verdana"/>
                <a:ea typeface="Verdana"/>
                <a:cs typeface="Verdana"/>
                <a:sym typeface="Verdana"/>
              </a:rPr>
              <a:t>“An algorithm is a sequence of unambiguous instructions for solving a problem i.e., for obtaining a required output for any legitimate input in a finite amount of time.”</a:t>
            </a:r>
            <a:endParaRPr b="1" sz="2400">
              <a:latin typeface="Verdana"/>
              <a:ea typeface="Verdana"/>
              <a:cs typeface="Verdana"/>
              <a:sym typeface="Verdana"/>
            </a:endParaRPr>
          </a:p>
          <a:p>
            <a:pPr indent="0" lvl="0" marL="0" rtl="0" algn="l">
              <a:lnSpc>
                <a:spcPct val="115000"/>
              </a:lnSpc>
              <a:spcBef>
                <a:spcPts val="0"/>
              </a:spcBef>
              <a:spcAft>
                <a:spcPts val="0"/>
              </a:spcAft>
              <a:buNone/>
            </a:pPr>
            <a:r>
              <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Instructions (a computer can understand)</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Sequence of instructions</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Unambiguous instructions</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Solving a problem</a:t>
            </a:r>
            <a:endParaRPr sz="2400">
              <a:latin typeface="Verdana"/>
              <a:ea typeface="Verdana"/>
              <a:cs typeface="Verdana"/>
              <a:sym typeface="Verdana"/>
            </a:endParaRPr>
          </a:p>
          <a:p>
            <a:pPr indent="-381000" lvl="1" marL="914400" rtl="0" algn="l">
              <a:lnSpc>
                <a:spcPct val="115000"/>
              </a:lnSpc>
              <a:spcBef>
                <a:spcPts val="0"/>
              </a:spcBef>
              <a:spcAft>
                <a:spcPts val="0"/>
              </a:spcAft>
              <a:buSzPts val="2400"/>
              <a:buFont typeface="Verdana"/>
              <a:buChar char="◆"/>
            </a:pPr>
            <a:r>
              <a:rPr lang="en" sz="2400">
                <a:latin typeface="Verdana"/>
                <a:ea typeface="Verdana"/>
                <a:cs typeface="Verdana"/>
                <a:sym typeface="Verdana"/>
              </a:rPr>
              <a:t>legitimate input</a:t>
            </a:r>
            <a:endParaRPr sz="2400">
              <a:latin typeface="Verdana"/>
              <a:ea typeface="Verdana"/>
              <a:cs typeface="Verdana"/>
              <a:sym typeface="Verdana"/>
            </a:endParaRPr>
          </a:p>
          <a:p>
            <a:pPr indent="-381000" lvl="1" marL="914400" rtl="0" algn="l">
              <a:lnSpc>
                <a:spcPct val="115000"/>
              </a:lnSpc>
              <a:spcBef>
                <a:spcPts val="0"/>
              </a:spcBef>
              <a:spcAft>
                <a:spcPts val="0"/>
              </a:spcAft>
              <a:buSzPts val="2400"/>
              <a:buFont typeface="Verdana"/>
              <a:buChar char="◆"/>
            </a:pPr>
            <a:r>
              <a:rPr lang="en" sz="2400">
                <a:latin typeface="Verdana"/>
                <a:ea typeface="Verdana"/>
                <a:cs typeface="Verdana"/>
                <a:sym typeface="Verdana"/>
              </a:rPr>
              <a:t>required output</a:t>
            </a:r>
            <a:endParaRPr sz="2400">
              <a:latin typeface="Verdana"/>
              <a:ea typeface="Verdana"/>
              <a:cs typeface="Verdana"/>
              <a:sym typeface="Verdana"/>
            </a:endParaRPr>
          </a:p>
          <a:p>
            <a:pPr indent="-381000" lvl="1" marL="914400" rtl="0" algn="l">
              <a:lnSpc>
                <a:spcPct val="115000"/>
              </a:lnSpc>
              <a:spcBef>
                <a:spcPts val="0"/>
              </a:spcBef>
              <a:spcAft>
                <a:spcPts val="0"/>
              </a:spcAft>
              <a:buSzPts val="2400"/>
              <a:buFont typeface="Verdana"/>
              <a:buChar char="◆"/>
            </a:pPr>
            <a:r>
              <a:rPr lang="en" sz="2400">
                <a:latin typeface="Verdana"/>
                <a:ea typeface="Verdana"/>
                <a:cs typeface="Verdana"/>
                <a:sym typeface="Verdana"/>
              </a:rPr>
              <a:t>finite amount of time</a:t>
            </a:r>
            <a:endParaRPr sz="240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Verdana"/>
                <a:ea typeface="Verdana"/>
                <a:cs typeface="Verdana"/>
                <a:sym typeface="Verdana"/>
              </a:rPr>
              <a:t>Algorithm for computing </a:t>
            </a:r>
            <a:r>
              <a:rPr b="1" lang="en" sz="2400">
                <a:latin typeface="Verdana"/>
                <a:ea typeface="Verdana"/>
                <a:cs typeface="Verdana"/>
                <a:sym typeface="Verdana"/>
              </a:rPr>
              <a:t>GCD (m, n)</a:t>
            </a:r>
            <a:endParaRPr b="1"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 </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Eg: GCD(60, 24)</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12 is the GCD(60, 24).</a:t>
            </a:r>
            <a:endParaRPr sz="2400">
              <a:solidFill>
                <a:schemeClr val="dk1"/>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Verdana"/>
                <a:ea typeface="Verdana"/>
                <a:cs typeface="Verdana"/>
                <a:sym typeface="Verdana"/>
              </a:rPr>
              <a:t>Algorithm for computing </a:t>
            </a:r>
            <a:r>
              <a:rPr b="1" lang="en" sz="2400">
                <a:latin typeface="Verdana"/>
                <a:ea typeface="Verdana"/>
                <a:cs typeface="Verdana"/>
                <a:sym typeface="Verdana"/>
              </a:rPr>
              <a:t>GCD (m, n)</a:t>
            </a:r>
            <a:endParaRPr b="1"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latin typeface="Verdana"/>
                <a:ea typeface="Verdana"/>
                <a:cs typeface="Verdana"/>
                <a:sym typeface="Verdana"/>
              </a:rPr>
              <a:t>Assign the value of min {m, n} to t.</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If t divides both m and n, return the value of t as the answer and stop.</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Decrease the value of t by 1. Go to Step 2.</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Eg: GCD (60, 24)</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m = 60, n = 24, t = 24.</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24 (doesn’t divide m), 23, 22, …, 12.</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12 divides both 60 and 24.</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Hence, 12 is the GCD(60, 24).</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Does it work for all the legitimate input?</a:t>
            </a:r>
            <a:endParaRPr sz="2400">
              <a:solidFill>
                <a:schemeClr val="dk1"/>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Verdana"/>
                <a:ea typeface="Verdana"/>
                <a:cs typeface="Verdana"/>
                <a:sym typeface="Verdana"/>
              </a:rPr>
              <a:t>Algorithm for computing </a:t>
            </a:r>
            <a:r>
              <a:rPr b="1" lang="en" sz="2400">
                <a:latin typeface="Verdana"/>
                <a:ea typeface="Verdana"/>
                <a:cs typeface="Verdana"/>
                <a:sym typeface="Verdana"/>
              </a:rPr>
              <a:t>GCD (m, n)</a:t>
            </a:r>
            <a:endParaRPr b="1"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latin typeface="Verdana"/>
                <a:ea typeface="Verdana"/>
                <a:cs typeface="Verdana"/>
                <a:sym typeface="Verdana"/>
              </a:rPr>
              <a:t>Assign the value of min {m, n} to t.</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If the value of t is zero, return max{m, n} as     the answer and stop.</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If t divides both m and n, return the value of t as the answer and stop.</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Decrease the value of t by 1. Go to Step 3.</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Eg: GCD (55, 0)</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m = 55, n = 0, t = 0.</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Max{55, 0} is 55.</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rPr lang="en" sz="2400">
                <a:solidFill>
                  <a:schemeClr val="dk1"/>
                </a:solidFill>
                <a:latin typeface="Verdana"/>
                <a:ea typeface="Verdana"/>
                <a:cs typeface="Verdana"/>
                <a:sym typeface="Verdana"/>
              </a:rPr>
              <a:t>Hence, 55 is the GCD(55, 0).</a:t>
            </a:r>
            <a:endParaRPr sz="2400">
              <a:solidFill>
                <a:schemeClr val="dk1"/>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4"/>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Verdana"/>
                <a:ea typeface="Verdana"/>
                <a:cs typeface="Verdana"/>
                <a:sym typeface="Verdana"/>
              </a:rPr>
              <a:t>Pseudocode of the algorithm:</a:t>
            </a:r>
            <a:r>
              <a:rPr lang="en" sz="2400">
                <a:latin typeface="Verdana"/>
                <a:ea typeface="Verdana"/>
                <a:cs typeface="Verdana"/>
                <a:sym typeface="Verdana"/>
              </a:rPr>
              <a:t> (</a:t>
            </a:r>
            <a:r>
              <a:rPr b="1" lang="en" sz="2400">
                <a:solidFill>
                  <a:schemeClr val="dk1"/>
                </a:solidFill>
              </a:rPr>
              <a:t>Flowcharts?)</a:t>
            </a:r>
            <a:endParaRPr sz="2400">
              <a:latin typeface="Verdana"/>
              <a:ea typeface="Verdana"/>
              <a:cs typeface="Verdana"/>
              <a:sym typeface="Verdana"/>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Algorithm GCD(m,n)</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000">
                <a:latin typeface="Courier New"/>
                <a:ea typeface="Courier New"/>
                <a:cs typeface="Courier New"/>
                <a:sym typeface="Courier New"/>
              </a:rPr>
              <a:t>//Computes gcd(m,n) by </a:t>
            </a:r>
            <a:r>
              <a:rPr lang="en" sz="2000">
                <a:solidFill>
                  <a:schemeClr val="dk1"/>
                </a:solidFill>
                <a:latin typeface="Courier New"/>
                <a:ea typeface="Courier New"/>
                <a:cs typeface="Courier New"/>
                <a:sym typeface="Courier New"/>
              </a:rPr>
              <a:t>checking </a:t>
            </a:r>
            <a:r>
              <a:rPr lang="en" sz="2000">
                <a:latin typeface="Courier New"/>
                <a:ea typeface="Courier New"/>
                <a:cs typeface="Courier New"/>
                <a:sym typeface="Courier New"/>
              </a:rPr>
              <a:t>consecutive integers.</a:t>
            </a:r>
            <a:endParaRPr sz="2000">
              <a:latin typeface="Courier New"/>
              <a:ea typeface="Courier New"/>
              <a:cs typeface="Courier New"/>
              <a:sym typeface="Courier New"/>
            </a:endParaRPr>
          </a:p>
          <a:p>
            <a:pPr indent="0" lvl="0" marL="0" rtl="0" algn="l">
              <a:lnSpc>
                <a:spcPct val="115000"/>
              </a:lnSpc>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indent="0" lvl="0" marL="0" rtl="0" algn="l">
              <a:lnSpc>
                <a:spcPct val="115000"/>
              </a:lnSpc>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t ← min{m, n}</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if (t = 0) return max{m, n}</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while (! ((</a:t>
            </a:r>
            <a:r>
              <a:rPr b="1" lang="en" sz="2400">
                <a:solidFill>
                  <a:schemeClr val="dk1"/>
                </a:solidFill>
                <a:latin typeface="Courier New"/>
                <a:ea typeface="Courier New"/>
                <a:cs typeface="Courier New"/>
                <a:sym typeface="Courier New"/>
              </a:rPr>
              <a:t>m mod t</a:t>
            </a:r>
            <a:r>
              <a:rPr b="1" lang="en" sz="2400">
                <a:latin typeface="Courier New"/>
                <a:ea typeface="Courier New"/>
                <a:cs typeface="Courier New"/>
                <a:sym typeface="Courier New"/>
              </a:rPr>
              <a:t> = 0) and </a:t>
            </a:r>
            <a:r>
              <a:rPr b="1" lang="en" sz="2400">
                <a:solidFill>
                  <a:schemeClr val="dk1"/>
                </a:solidFill>
                <a:latin typeface="Courier New"/>
                <a:ea typeface="Courier New"/>
                <a:cs typeface="Courier New"/>
                <a:sym typeface="Courier New"/>
              </a:rPr>
              <a:t>(n mod t = 0)) )</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	t ← t - 1</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r</a:t>
            </a:r>
            <a:r>
              <a:rPr b="1" lang="en" sz="2400">
                <a:latin typeface="Courier New"/>
                <a:ea typeface="Courier New"/>
                <a:cs typeface="Courier New"/>
                <a:sym typeface="Courier New"/>
              </a:rPr>
              <a:t>eturn t</a:t>
            </a:r>
            <a:endParaRPr b="1" sz="2400">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nvSpPr>
        <p:spPr>
          <a:xfrm>
            <a:off x="270900" y="270900"/>
            <a:ext cx="6542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Verdana"/>
                <a:ea typeface="Verdana"/>
                <a:cs typeface="Verdana"/>
                <a:sym typeface="Verdana"/>
              </a:rPr>
              <a:t>Euclid of Alexandria (around 300 BC)</a:t>
            </a:r>
            <a:endParaRPr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0" lvl="0" marL="0" rtl="0" algn="l">
              <a:spcBef>
                <a:spcPts val="0"/>
              </a:spcBef>
              <a:spcAft>
                <a:spcPts val="0"/>
              </a:spcAft>
              <a:buNone/>
            </a:pPr>
            <a:r>
              <a:rPr b="1" lang="en" sz="2400">
                <a:latin typeface="Verdana"/>
                <a:ea typeface="Verdana"/>
                <a:cs typeface="Verdana"/>
                <a:sym typeface="Verdana"/>
              </a:rPr>
              <a:t>Euclid’s Algorithm </a:t>
            </a:r>
            <a:r>
              <a:rPr lang="en" sz="2400">
                <a:latin typeface="Verdana"/>
                <a:ea typeface="Verdana"/>
                <a:cs typeface="Verdana"/>
                <a:sym typeface="Verdana"/>
              </a:rPr>
              <a:t>uses</a:t>
            </a:r>
            <a:endParaRPr sz="2400">
              <a:latin typeface="Verdana"/>
              <a:ea typeface="Verdana"/>
              <a:cs typeface="Verdana"/>
              <a:sym typeface="Verdana"/>
            </a:endParaRPr>
          </a:p>
          <a:p>
            <a:pPr indent="0" lvl="0" marL="0" rtl="0" algn="l">
              <a:spcBef>
                <a:spcPts val="0"/>
              </a:spcBef>
              <a:spcAft>
                <a:spcPts val="0"/>
              </a:spcAft>
              <a:buNone/>
            </a:pPr>
            <a:r>
              <a:rPr b="1" lang="en" sz="2400">
                <a:latin typeface="Verdana"/>
                <a:ea typeface="Verdana"/>
                <a:cs typeface="Verdana"/>
                <a:sym typeface="Verdana"/>
              </a:rPr>
              <a:t>gcd(m,n) = gcd(n, m mod n)</a:t>
            </a:r>
            <a:endParaRPr b="1"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and gcd(m, 0) = m</a:t>
            </a:r>
            <a:endParaRPr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E.g.:	gcd(60, 24)	</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    =	gcd(24, 12)</a:t>
            </a:r>
            <a:endParaRPr sz="2400">
              <a:latin typeface="Verdana"/>
              <a:ea typeface="Verdana"/>
              <a:cs typeface="Verdana"/>
              <a:sym typeface="Verdana"/>
            </a:endParaRPr>
          </a:p>
          <a:p>
            <a:pPr indent="0" lvl="0" marL="457200" rtl="0" algn="l">
              <a:spcBef>
                <a:spcPts val="0"/>
              </a:spcBef>
              <a:spcAft>
                <a:spcPts val="0"/>
              </a:spcAft>
              <a:buNone/>
            </a:pPr>
            <a:r>
              <a:rPr lang="en" sz="2400">
                <a:latin typeface="Verdana"/>
                <a:ea typeface="Verdana"/>
                <a:cs typeface="Verdana"/>
                <a:sym typeface="Verdana"/>
              </a:rPr>
              <a:t>=	gcd(12, 0)	= 12</a:t>
            </a:r>
            <a:endParaRPr sz="2400">
              <a:latin typeface="Verdana"/>
              <a:ea typeface="Verdana"/>
              <a:cs typeface="Verdana"/>
              <a:sym typeface="Verdana"/>
            </a:endParaRPr>
          </a:p>
          <a:p>
            <a:pPr indent="0" lvl="0" marL="457200" rtl="0" algn="l">
              <a:spcBef>
                <a:spcPts val="0"/>
              </a:spcBef>
              <a:spcAft>
                <a:spcPts val="0"/>
              </a:spcAft>
              <a:buNone/>
            </a:pPr>
            <a:r>
              <a:t/>
            </a:r>
            <a:endParaRPr sz="2400">
              <a:latin typeface="Verdana"/>
              <a:ea typeface="Verdana"/>
              <a:cs typeface="Verdana"/>
              <a:sym typeface="Verdana"/>
            </a:endParaRPr>
          </a:p>
          <a:p>
            <a:pPr indent="0" lvl="0" marL="0" rtl="0" algn="l">
              <a:spcBef>
                <a:spcPts val="0"/>
              </a:spcBef>
              <a:spcAft>
                <a:spcPts val="0"/>
              </a:spcAft>
              <a:buNone/>
            </a:pPr>
            <a:r>
              <a:rPr lang="en" sz="2400">
                <a:solidFill>
                  <a:schemeClr val="dk1"/>
                </a:solidFill>
                <a:latin typeface="Verdana"/>
                <a:ea typeface="Verdana"/>
                <a:cs typeface="Verdana"/>
                <a:sym typeface="Verdana"/>
              </a:rPr>
              <a:t>E.g.:	gcd(</a:t>
            </a:r>
            <a:r>
              <a:rPr lang="en" sz="2400">
                <a:latin typeface="Verdana"/>
                <a:ea typeface="Verdana"/>
                <a:cs typeface="Verdana"/>
                <a:sym typeface="Verdana"/>
              </a:rPr>
              <a:t>252, 105)	</a:t>
            </a:r>
            <a:endParaRPr sz="2400">
              <a:latin typeface="Verdana"/>
              <a:ea typeface="Verdana"/>
              <a:cs typeface="Verdana"/>
              <a:sym typeface="Verdana"/>
            </a:endParaRPr>
          </a:p>
          <a:p>
            <a:pPr indent="0" lvl="0" marL="457200" rtl="0" algn="l">
              <a:spcBef>
                <a:spcPts val="0"/>
              </a:spcBef>
              <a:spcAft>
                <a:spcPts val="0"/>
              </a:spcAft>
              <a:buNone/>
            </a:pPr>
            <a:r>
              <a:rPr lang="en" sz="2400">
                <a:latin typeface="Verdana"/>
                <a:ea typeface="Verdana"/>
                <a:cs typeface="Verdana"/>
                <a:sym typeface="Verdana"/>
              </a:rPr>
              <a:t>= 	gcd(105, 42)</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	=	gcd(42, 21)	</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    = 	gcd(21, 0) = 21</a:t>
            </a:r>
            <a:endParaRPr sz="2400">
              <a:latin typeface="Verdana"/>
              <a:ea typeface="Verdana"/>
              <a:cs typeface="Verdana"/>
              <a:sym typeface="Verdana"/>
            </a:endParaRPr>
          </a:p>
        </p:txBody>
      </p:sp>
      <p:pic>
        <p:nvPicPr>
          <p:cNvPr id="123" name="Google Shape;123;p25"/>
          <p:cNvPicPr preferRelativeResize="0"/>
          <p:nvPr/>
        </p:nvPicPr>
        <p:blipFill>
          <a:blip r:embed="rId3">
            <a:alphaModFix/>
          </a:blip>
          <a:stretch>
            <a:fillRect/>
          </a:stretch>
        </p:blipFill>
        <p:spPr>
          <a:xfrm>
            <a:off x="6813302" y="0"/>
            <a:ext cx="2330699" cy="6257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Verdana"/>
                <a:ea typeface="Verdana"/>
                <a:cs typeface="Verdana"/>
                <a:sym typeface="Verdana"/>
              </a:rPr>
              <a:t>Pseudocode of the Euclid’s algorithm:</a:t>
            </a:r>
            <a:r>
              <a:rPr lang="en" sz="2400">
                <a:latin typeface="Verdana"/>
                <a:ea typeface="Verdana"/>
                <a:cs typeface="Verdana"/>
                <a:sym typeface="Verdana"/>
              </a:rPr>
              <a:t> </a:t>
            </a:r>
            <a:endParaRPr sz="2400">
              <a:latin typeface="Verdana"/>
              <a:ea typeface="Verdana"/>
              <a:cs typeface="Verdana"/>
              <a:sym typeface="Verdana"/>
            </a:endParaRPr>
          </a:p>
          <a:p>
            <a:pPr indent="0" lvl="0" marL="0" rtl="0" algn="l">
              <a:lnSpc>
                <a:spcPct val="115000"/>
              </a:lnSpc>
              <a:spcBef>
                <a:spcPts val="0"/>
              </a:spcBef>
              <a:spcAft>
                <a:spcPts val="0"/>
              </a:spcAft>
              <a:buNone/>
            </a:pPr>
            <a:r>
              <a:rPr b="1" lang="en" sz="2400">
                <a:latin typeface="Verdana"/>
                <a:ea typeface="Verdana"/>
                <a:cs typeface="Verdana"/>
                <a:sym typeface="Verdana"/>
              </a:rPr>
              <a:t>(recursive)</a:t>
            </a:r>
            <a:endParaRPr b="1" sz="2400">
              <a:latin typeface="Verdana"/>
              <a:ea typeface="Verdana"/>
              <a:cs typeface="Verdana"/>
              <a:sym typeface="Verdana"/>
            </a:endParaRPr>
          </a:p>
          <a:p>
            <a:pPr indent="0" lvl="0" marL="0" rtl="0" algn="l">
              <a:lnSpc>
                <a:spcPct val="115000"/>
              </a:lnSpc>
              <a:spcBef>
                <a:spcPts val="0"/>
              </a:spcBef>
              <a:spcAft>
                <a:spcPts val="0"/>
              </a:spcAft>
              <a:buNone/>
            </a:pPr>
            <a:r>
              <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Algorithm GCD_Euclid_Recursive(m,n)</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000">
                <a:latin typeface="Courier New"/>
                <a:ea typeface="Courier New"/>
                <a:cs typeface="Courier New"/>
                <a:sym typeface="Courier New"/>
              </a:rPr>
              <a:t>//Computes gcd(m,n) by </a:t>
            </a:r>
            <a:r>
              <a:rPr lang="en" sz="2000">
                <a:solidFill>
                  <a:schemeClr val="dk1"/>
                </a:solidFill>
                <a:latin typeface="Courier New"/>
                <a:ea typeface="Courier New"/>
                <a:cs typeface="Courier New"/>
                <a:sym typeface="Courier New"/>
              </a:rPr>
              <a:t>Euclid’s algorithm</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indent="0" lvl="0" marL="0" rtl="0" algn="l">
              <a:lnSpc>
                <a:spcPct val="115000"/>
              </a:lnSpc>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indent="0" lvl="0" marL="0" rtl="0" algn="l">
              <a:lnSpc>
                <a:spcPct val="115000"/>
              </a:lnSpc>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if (n = 0)</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	return m</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return </a:t>
            </a:r>
            <a:r>
              <a:rPr b="1" lang="en" sz="2400">
                <a:solidFill>
                  <a:schemeClr val="dk1"/>
                </a:solidFill>
                <a:latin typeface="Courier New"/>
                <a:ea typeface="Courier New"/>
                <a:cs typeface="Courier New"/>
                <a:sym typeface="Courier New"/>
              </a:rPr>
              <a:t>GCD_Euclid_Recursive</a:t>
            </a:r>
            <a:r>
              <a:rPr b="1" lang="en" sz="2400">
                <a:latin typeface="Courier New"/>
                <a:ea typeface="Courier New"/>
                <a:cs typeface="Courier New"/>
                <a:sym typeface="Courier New"/>
              </a:rPr>
              <a:t>(n, m mod n)</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2400">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pic>
        <p:nvPicPr>
          <p:cNvPr id="39" name="Google Shape;39;p9"/>
          <p:cNvPicPr preferRelativeResize="0"/>
          <p:nvPr/>
        </p:nvPicPr>
        <p:blipFill>
          <a:blip r:embed="rId3">
            <a:alphaModFix/>
          </a:blip>
          <a:stretch>
            <a:fillRect/>
          </a:stretch>
        </p:blipFill>
        <p:spPr>
          <a:xfrm>
            <a:off x="1822500" y="0"/>
            <a:ext cx="5499000"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7"/>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Verdana"/>
                <a:ea typeface="Verdana"/>
                <a:cs typeface="Verdana"/>
                <a:sym typeface="Verdana"/>
              </a:rPr>
              <a:t>Pseudocode of the Euclid’s algorithm:</a:t>
            </a:r>
            <a:r>
              <a:rPr lang="en" sz="2400">
                <a:latin typeface="Verdana"/>
                <a:ea typeface="Verdana"/>
                <a:cs typeface="Verdana"/>
                <a:sym typeface="Verdana"/>
              </a:rPr>
              <a:t> </a:t>
            </a:r>
            <a:endParaRPr sz="2400">
              <a:latin typeface="Verdana"/>
              <a:ea typeface="Verdana"/>
              <a:cs typeface="Verdana"/>
              <a:sym typeface="Verdana"/>
            </a:endParaRPr>
          </a:p>
          <a:p>
            <a:pPr indent="0" lvl="0" marL="0" rtl="0" algn="l">
              <a:lnSpc>
                <a:spcPct val="115000"/>
              </a:lnSpc>
              <a:spcBef>
                <a:spcPts val="0"/>
              </a:spcBef>
              <a:spcAft>
                <a:spcPts val="0"/>
              </a:spcAft>
              <a:buNone/>
            </a:pPr>
            <a:r>
              <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Algorithm GCD_Euclid_Iterative(m,n)</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000">
                <a:latin typeface="Courier New"/>
                <a:ea typeface="Courier New"/>
                <a:cs typeface="Courier New"/>
                <a:sym typeface="Courier New"/>
              </a:rPr>
              <a:t>//Computes gcd(m,n) by </a:t>
            </a:r>
            <a:r>
              <a:rPr lang="en" sz="2000">
                <a:solidFill>
                  <a:schemeClr val="dk1"/>
                </a:solidFill>
                <a:latin typeface="Courier New"/>
                <a:ea typeface="Courier New"/>
                <a:cs typeface="Courier New"/>
                <a:sym typeface="Courier New"/>
              </a:rPr>
              <a:t>Euclid’s algorithm</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indent="0" lvl="0" marL="0" rtl="0" algn="l">
              <a:lnSpc>
                <a:spcPct val="115000"/>
              </a:lnSpc>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indent="0" lvl="0" marL="0" rtl="0" algn="l">
              <a:lnSpc>
                <a:spcPct val="115000"/>
              </a:lnSpc>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while (n ≠ 0)</a:t>
            </a:r>
            <a:endParaRPr b="1" sz="2400">
              <a:latin typeface="Courier New"/>
              <a:ea typeface="Courier New"/>
              <a:cs typeface="Courier New"/>
              <a:sym typeface="Courier New"/>
            </a:endParaRPr>
          </a:p>
          <a:p>
            <a:pPr indent="457200" lvl="0" marL="0" rtl="0" algn="l">
              <a:lnSpc>
                <a:spcPct val="115000"/>
              </a:lnSpc>
              <a:spcBef>
                <a:spcPts val="0"/>
              </a:spcBef>
              <a:spcAft>
                <a:spcPts val="0"/>
              </a:spcAft>
              <a:buNone/>
            </a:pPr>
            <a:r>
              <a:rPr b="1" lang="en" sz="2400">
                <a:latin typeface="Courier New"/>
                <a:ea typeface="Courier New"/>
                <a:cs typeface="Courier New"/>
                <a:sym typeface="Courier New"/>
              </a:rPr>
              <a:t>r ← m mod n</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	m ← n</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	n ← r</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endwhile</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return m</a:t>
            </a:r>
            <a:endParaRPr b="1" sz="2400">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8"/>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Verdana"/>
                <a:ea typeface="Verdana"/>
                <a:cs typeface="Verdana"/>
                <a:sym typeface="Verdana"/>
              </a:rPr>
              <a:t>F</a:t>
            </a:r>
            <a:r>
              <a:rPr b="1" lang="en" sz="2400">
                <a:latin typeface="Verdana"/>
                <a:ea typeface="Verdana"/>
                <a:cs typeface="Verdana"/>
                <a:sym typeface="Verdana"/>
              </a:rPr>
              <a:t>inding gcd(m, n) by </a:t>
            </a:r>
            <a:r>
              <a:rPr b="1" lang="en" sz="2400">
                <a:latin typeface="Verdana"/>
                <a:ea typeface="Verdana"/>
                <a:cs typeface="Verdana"/>
                <a:sym typeface="Verdana"/>
              </a:rPr>
              <a:t>Prime factorization</a:t>
            </a:r>
            <a:r>
              <a:rPr b="1" lang="en" sz="2400">
                <a:latin typeface="Verdana"/>
                <a:ea typeface="Verdana"/>
                <a:cs typeface="Verdana"/>
                <a:sym typeface="Verdana"/>
              </a:rPr>
              <a:t>.</a:t>
            </a:r>
            <a:endParaRPr b="1"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0" lvl="0" marL="0" rtl="0" algn="l">
              <a:spcBef>
                <a:spcPts val="0"/>
              </a:spcBef>
              <a:spcAft>
                <a:spcPts val="0"/>
              </a:spcAft>
              <a:buNone/>
            </a:pPr>
            <a:r>
              <a:rPr lang="en" sz="2400">
                <a:solidFill>
                  <a:schemeClr val="dk1"/>
                </a:solidFill>
                <a:latin typeface="Verdana"/>
                <a:ea typeface="Verdana"/>
                <a:cs typeface="Verdana"/>
                <a:sym typeface="Verdana"/>
              </a:rPr>
              <a:t>E.g.:	gcd(60, 24)</a:t>
            </a:r>
            <a:endParaRPr sz="240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2400">
                <a:solidFill>
                  <a:schemeClr val="dk1"/>
                </a:solidFill>
                <a:latin typeface="Verdana"/>
                <a:ea typeface="Verdana"/>
                <a:cs typeface="Verdana"/>
                <a:sym typeface="Verdana"/>
              </a:rPr>
              <a:t>Prime factorization of 60: </a:t>
            </a:r>
            <a:r>
              <a:rPr b="1" lang="en" sz="2400">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a:t>
            </a:r>
            <a:r>
              <a:rPr b="1" lang="en" sz="2400">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a:t>
            </a:r>
            <a:r>
              <a:rPr b="1" lang="en" sz="2400">
                <a:solidFill>
                  <a:schemeClr val="dk1"/>
                </a:solidFill>
                <a:latin typeface="Verdana"/>
                <a:ea typeface="Verdana"/>
                <a:cs typeface="Verdana"/>
                <a:sym typeface="Verdana"/>
              </a:rPr>
              <a:t>3</a:t>
            </a:r>
            <a:r>
              <a:rPr lang="en" sz="2400">
                <a:solidFill>
                  <a:schemeClr val="dk1"/>
                </a:solidFill>
                <a:latin typeface="Verdana"/>
                <a:ea typeface="Verdana"/>
                <a:cs typeface="Verdana"/>
                <a:sym typeface="Verdana"/>
              </a:rPr>
              <a:t>*5</a:t>
            </a:r>
            <a:endParaRPr sz="240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2400">
                <a:solidFill>
                  <a:schemeClr val="dk1"/>
                </a:solidFill>
                <a:latin typeface="Verdana"/>
                <a:ea typeface="Verdana"/>
                <a:cs typeface="Verdana"/>
                <a:sym typeface="Verdana"/>
              </a:rPr>
              <a:t>Prime factorization of 24: </a:t>
            </a:r>
            <a:r>
              <a:rPr b="1" lang="en" sz="2400">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a:t>
            </a:r>
            <a:r>
              <a:rPr b="1" lang="en" sz="2400">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*2*</a:t>
            </a:r>
            <a:r>
              <a:rPr b="1" lang="en" sz="2400">
                <a:solidFill>
                  <a:schemeClr val="dk1"/>
                </a:solidFill>
                <a:latin typeface="Verdana"/>
                <a:ea typeface="Verdana"/>
                <a:cs typeface="Verdana"/>
                <a:sym typeface="Verdana"/>
              </a:rPr>
              <a:t>3</a:t>
            </a:r>
            <a:endParaRPr b="1" sz="2400">
              <a:solidFill>
                <a:schemeClr val="dk1"/>
              </a:solidFill>
              <a:latin typeface="Verdana"/>
              <a:ea typeface="Verdana"/>
              <a:cs typeface="Verdana"/>
              <a:sym typeface="Verdana"/>
            </a:endParaRPr>
          </a:p>
          <a:p>
            <a:pPr indent="0" lvl="0" marL="0" rtl="0" algn="l">
              <a:spcBef>
                <a:spcPts val="0"/>
              </a:spcBef>
              <a:spcAft>
                <a:spcPts val="0"/>
              </a:spcAft>
              <a:buNone/>
            </a:pPr>
            <a:r>
              <a:rPr lang="en" sz="2400">
                <a:solidFill>
                  <a:schemeClr val="dk1"/>
                </a:solidFill>
                <a:latin typeface="Verdana"/>
                <a:ea typeface="Verdana"/>
                <a:cs typeface="Verdana"/>
                <a:sym typeface="Verdana"/>
              </a:rPr>
              <a:t>gcd(60, 24) = </a:t>
            </a:r>
            <a:r>
              <a:rPr b="1" lang="en" sz="2400">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a:t>
            </a:r>
            <a:r>
              <a:rPr b="1" lang="en" sz="2400">
                <a:solidFill>
                  <a:schemeClr val="dk1"/>
                </a:solidFill>
                <a:latin typeface="Verdana"/>
                <a:ea typeface="Verdana"/>
                <a:cs typeface="Verdana"/>
                <a:sym typeface="Verdana"/>
              </a:rPr>
              <a:t>2</a:t>
            </a:r>
            <a:r>
              <a:rPr lang="en" sz="2400">
                <a:solidFill>
                  <a:schemeClr val="dk1"/>
                </a:solidFill>
                <a:latin typeface="Verdana"/>
                <a:ea typeface="Verdana"/>
                <a:cs typeface="Verdana"/>
                <a:sym typeface="Verdana"/>
              </a:rPr>
              <a:t>*</a:t>
            </a:r>
            <a:r>
              <a:rPr b="1" lang="en" sz="2400">
                <a:solidFill>
                  <a:schemeClr val="dk1"/>
                </a:solidFill>
                <a:latin typeface="Verdana"/>
                <a:ea typeface="Verdana"/>
                <a:cs typeface="Verdana"/>
                <a:sym typeface="Verdana"/>
              </a:rPr>
              <a:t>3</a:t>
            </a:r>
            <a:r>
              <a:rPr lang="en" sz="2400">
                <a:solidFill>
                  <a:schemeClr val="dk1"/>
                </a:solidFill>
                <a:latin typeface="Verdana"/>
                <a:ea typeface="Verdana"/>
                <a:cs typeface="Verdana"/>
                <a:sym typeface="Verdana"/>
              </a:rPr>
              <a:t> = 12</a:t>
            </a:r>
            <a:endParaRPr sz="2400">
              <a:solidFill>
                <a:schemeClr val="dk1"/>
              </a:solidFill>
              <a:latin typeface="Verdana"/>
              <a:ea typeface="Verdana"/>
              <a:cs typeface="Verdana"/>
              <a:sym typeface="Verdana"/>
            </a:endParaRPr>
          </a:p>
          <a:p>
            <a:pPr indent="0" lvl="0" marL="0" rtl="0" algn="l">
              <a:spcBef>
                <a:spcPts val="0"/>
              </a:spcBef>
              <a:spcAft>
                <a:spcPts val="0"/>
              </a:spcAft>
              <a:buNone/>
            </a:pPr>
            <a:r>
              <a:t/>
            </a:r>
            <a:endParaRPr sz="2400">
              <a:solidFill>
                <a:schemeClr val="dk1"/>
              </a:solidFill>
              <a:latin typeface="Verdana"/>
              <a:ea typeface="Verdana"/>
              <a:cs typeface="Verdana"/>
              <a:sym typeface="Verdana"/>
            </a:endParaRPr>
          </a:p>
          <a:p>
            <a:pPr indent="0" lvl="0" marL="0" rtl="0" algn="l">
              <a:spcBef>
                <a:spcPts val="0"/>
              </a:spcBef>
              <a:spcAft>
                <a:spcPts val="0"/>
              </a:spcAft>
              <a:buNone/>
            </a:pPr>
            <a:r>
              <a:rPr lang="en" sz="2400">
                <a:solidFill>
                  <a:schemeClr val="dk1"/>
                </a:solidFill>
                <a:latin typeface="Verdana"/>
                <a:ea typeface="Verdana"/>
                <a:cs typeface="Verdana"/>
                <a:sym typeface="Verdana"/>
              </a:rPr>
              <a:t>E.g.:	gcd(252, 105)</a:t>
            </a:r>
            <a:endParaRPr sz="240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2400">
                <a:solidFill>
                  <a:schemeClr val="dk1"/>
                </a:solidFill>
                <a:latin typeface="Verdana"/>
                <a:ea typeface="Verdana"/>
                <a:cs typeface="Verdana"/>
                <a:sym typeface="Verdana"/>
              </a:rPr>
              <a:t>Prime factorization of 252: 2*2*</a:t>
            </a:r>
            <a:r>
              <a:rPr b="1" lang="en" sz="2400">
                <a:solidFill>
                  <a:schemeClr val="dk1"/>
                </a:solidFill>
                <a:latin typeface="Verdana"/>
                <a:ea typeface="Verdana"/>
                <a:cs typeface="Verdana"/>
                <a:sym typeface="Verdana"/>
              </a:rPr>
              <a:t>3</a:t>
            </a:r>
            <a:r>
              <a:rPr lang="en" sz="2400">
                <a:solidFill>
                  <a:schemeClr val="dk1"/>
                </a:solidFill>
                <a:latin typeface="Verdana"/>
                <a:ea typeface="Verdana"/>
                <a:cs typeface="Verdana"/>
                <a:sym typeface="Verdana"/>
              </a:rPr>
              <a:t>*3*</a:t>
            </a:r>
            <a:r>
              <a:rPr b="1" lang="en" sz="2400">
                <a:solidFill>
                  <a:schemeClr val="dk1"/>
                </a:solidFill>
                <a:latin typeface="Verdana"/>
                <a:ea typeface="Verdana"/>
                <a:cs typeface="Verdana"/>
                <a:sym typeface="Verdana"/>
              </a:rPr>
              <a:t>7</a:t>
            </a:r>
            <a:endParaRPr b="1" sz="240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2400">
                <a:solidFill>
                  <a:schemeClr val="dk1"/>
                </a:solidFill>
                <a:latin typeface="Verdana"/>
                <a:ea typeface="Verdana"/>
                <a:cs typeface="Verdana"/>
                <a:sym typeface="Verdana"/>
              </a:rPr>
              <a:t>Prime factorization of 105: </a:t>
            </a:r>
            <a:r>
              <a:rPr b="1" lang="en" sz="2400">
                <a:solidFill>
                  <a:schemeClr val="dk1"/>
                </a:solidFill>
                <a:latin typeface="Verdana"/>
                <a:ea typeface="Verdana"/>
                <a:cs typeface="Verdana"/>
                <a:sym typeface="Verdana"/>
              </a:rPr>
              <a:t>3</a:t>
            </a:r>
            <a:r>
              <a:rPr lang="en" sz="2400">
                <a:solidFill>
                  <a:schemeClr val="dk1"/>
                </a:solidFill>
                <a:latin typeface="Verdana"/>
                <a:ea typeface="Verdana"/>
                <a:cs typeface="Verdana"/>
                <a:sym typeface="Verdana"/>
              </a:rPr>
              <a:t>*5*</a:t>
            </a:r>
            <a:r>
              <a:rPr b="1" lang="en" sz="2400">
                <a:solidFill>
                  <a:schemeClr val="dk1"/>
                </a:solidFill>
                <a:latin typeface="Verdana"/>
                <a:ea typeface="Verdana"/>
                <a:cs typeface="Verdana"/>
                <a:sym typeface="Verdana"/>
              </a:rPr>
              <a:t>7</a:t>
            </a:r>
            <a:endParaRPr b="1" sz="240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2400">
                <a:solidFill>
                  <a:schemeClr val="dk1"/>
                </a:solidFill>
                <a:latin typeface="Verdana"/>
                <a:ea typeface="Verdana"/>
                <a:cs typeface="Verdana"/>
                <a:sym typeface="Verdana"/>
              </a:rPr>
              <a:t>gcd(60, 24) = </a:t>
            </a:r>
            <a:r>
              <a:rPr b="1" lang="en" sz="2400">
                <a:solidFill>
                  <a:schemeClr val="dk1"/>
                </a:solidFill>
                <a:latin typeface="Verdana"/>
                <a:ea typeface="Verdana"/>
                <a:cs typeface="Verdana"/>
                <a:sym typeface="Verdana"/>
              </a:rPr>
              <a:t>3</a:t>
            </a:r>
            <a:r>
              <a:rPr lang="en" sz="2400">
                <a:solidFill>
                  <a:schemeClr val="dk1"/>
                </a:solidFill>
                <a:latin typeface="Verdana"/>
                <a:ea typeface="Verdana"/>
                <a:cs typeface="Verdana"/>
                <a:sym typeface="Verdana"/>
              </a:rPr>
              <a:t>*</a:t>
            </a:r>
            <a:r>
              <a:rPr b="1" lang="en" sz="2400">
                <a:solidFill>
                  <a:schemeClr val="dk1"/>
                </a:solidFill>
                <a:latin typeface="Verdana"/>
                <a:ea typeface="Verdana"/>
                <a:cs typeface="Verdana"/>
                <a:sym typeface="Verdana"/>
              </a:rPr>
              <a:t>7</a:t>
            </a:r>
            <a:r>
              <a:rPr lang="en" sz="2400">
                <a:solidFill>
                  <a:schemeClr val="dk1"/>
                </a:solidFill>
                <a:latin typeface="Verdana"/>
                <a:ea typeface="Verdana"/>
                <a:cs typeface="Verdana"/>
                <a:sym typeface="Verdana"/>
              </a:rPr>
              <a:t> = 21</a:t>
            </a:r>
            <a:endParaRPr sz="2400">
              <a:solidFill>
                <a:schemeClr val="dk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2400">
              <a:solidFill>
                <a:schemeClr val="dk1"/>
              </a:solidFill>
              <a:latin typeface="Verdana"/>
              <a:ea typeface="Verdana"/>
              <a:cs typeface="Verdana"/>
              <a:sym typeface="Verdana"/>
            </a:endParaRPr>
          </a:p>
          <a:p>
            <a:pPr indent="0" lvl="0" marL="0" rtl="0" algn="l">
              <a:spcBef>
                <a:spcPts val="0"/>
              </a:spcBef>
              <a:spcAft>
                <a:spcPts val="0"/>
              </a:spcAft>
              <a:buNone/>
            </a:pPr>
            <a:r>
              <a:rPr lang="en" sz="2400">
                <a:solidFill>
                  <a:schemeClr val="dk1"/>
                </a:solidFill>
                <a:latin typeface="Verdana"/>
                <a:ea typeface="Verdana"/>
                <a:cs typeface="Verdana"/>
                <a:sym typeface="Verdana"/>
              </a:rPr>
              <a:t>E.g.:	gcd(3885, 1736) = ?</a:t>
            </a:r>
            <a:endParaRPr sz="2400">
              <a:solidFill>
                <a:schemeClr val="dk1"/>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ourier New"/>
                <a:ea typeface="Courier New"/>
                <a:cs typeface="Courier New"/>
                <a:sym typeface="Courier New"/>
              </a:rPr>
              <a:t>Algorithm GCD_byPrimeFactors(m,n)</a:t>
            </a:r>
            <a:endParaRPr b="1" sz="24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if (min{m, n} = 0) return max{m, n}</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if (min{m, n) = 1) return 1</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A</a:t>
            </a:r>
            <a:r>
              <a:rPr b="1" lang="en" sz="2400">
                <a:solidFill>
                  <a:schemeClr val="dk1"/>
                </a:solidFill>
                <a:latin typeface="Courier New"/>
                <a:ea typeface="Courier New"/>
                <a:cs typeface="Courier New"/>
                <a:sym typeface="Courier New"/>
              </a:rPr>
              <a:t> ← prime factors of m</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B ← prime factors of n</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T ← Common factors in A and B</a:t>
            </a:r>
            <a:endParaRPr b="1" sz="2400">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i</a:t>
            </a:r>
            <a:r>
              <a:rPr b="1" lang="en" sz="2400">
                <a:latin typeface="Courier New"/>
                <a:ea typeface="Courier New"/>
                <a:cs typeface="Courier New"/>
                <a:sym typeface="Courier New"/>
              </a:rPr>
              <a:t>f (T = ɸ</a:t>
            </a:r>
            <a:r>
              <a:rPr lang="en" sz="2400">
                <a:latin typeface="Courier New"/>
                <a:ea typeface="Courier New"/>
                <a:cs typeface="Courier New"/>
                <a:sym typeface="Courier New"/>
              </a:rPr>
              <a:t>) </a:t>
            </a:r>
            <a:r>
              <a:rPr b="1" lang="en" sz="2400">
                <a:solidFill>
                  <a:schemeClr val="dk1"/>
                </a:solidFill>
                <a:latin typeface="Courier New"/>
                <a:ea typeface="Courier New"/>
                <a:cs typeface="Courier New"/>
                <a:sym typeface="Courier New"/>
              </a:rPr>
              <a:t>p ← 1</a:t>
            </a:r>
            <a:r>
              <a:rPr lang="en" sz="2400">
                <a:latin typeface="Courier New"/>
                <a:ea typeface="Courier New"/>
                <a:cs typeface="Courier New"/>
                <a:sym typeface="Courier New"/>
              </a:rPr>
              <a:t> </a:t>
            </a:r>
            <a:endParaRPr sz="2400">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e</a:t>
            </a:r>
            <a:r>
              <a:rPr b="1" lang="en" sz="2400">
                <a:latin typeface="Courier New"/>
                <a:ea typeface="Courier New"/>
                <a:cs typeface="Courier New"/>
                <a:sym typeface="Courier New"/>
              </a:rPr>
              <a:t>lse </a:t>
            </a:r>
            <a:r>
              <a:rPr b="1" lang="en" sz="2400">
                <a:latin typeface="Courier New"/>
                <a:ea typeface="Courier New"/>
                <a:cs typeface="Courier New"/>
                <a:sym typeface="Courier New"/>
              </a:rPr>
              <a:t>p ← product of the factors in T</a:t>
            </a:r>
            <a:endParaRPr b="1" sz="2400">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return p</a:t>
            </a:r>
            <a:endParaRPr sz="2400">
              <a:latin typeface="Courier New"/>
              <a:ea typeface="Courier New"/>
              <a:cs typeface="Courier New"/>
              <a:sym typeface="Courier New"/>
            </a:endParaRPr>
          </a:p>
          <a:p>
            <a:pPr indent="0" lvl="0" marL="0" rtl="0" algn="l">
              <a:spcBef>
                <a:spcPts val="0"/>
              </a:spcBef>
              <a:spcAft>
                <a:spcPts val="0"/>
              </a:spcAft>
              <a:buNone/>
            </a:pPr>
            <a:r>
              <a:t/>
            </a:r>
            <a:endParaRPr sz="2400"/>
          </a:p>
          <a:p>
            <a:pPr indent="0" lvl="0" marL="0" rtl="0" algn="l">
              <a:spcBef>
                <a:spcPts val="0"/>
              </a:spcBef>
              <a:spcAft>
                <a:spcPts val="0"/>
              </a:spcAft>
              <a:buNone/>
            </a:pPr>
            <a:r>
              <a:rPr lang="en" sz="2400">
                <a:solidFill>
                  <a:schemeClr val="dk1"/>
                </a:solidFill>
              </a:rPr>
              <a:t>Does this qualify as an algorithm?</a:t>
            </a:r>
            <a:endParaRPr sz="2400">
              <a:solidFill>
                <a:schemeClr val="dk1"/>
              </a:solidFill>
            </a:endParaRPr>
          </a:p>
          <a:p>
            <a:pPr indent="0" lvl="0" marL="0" rtl="0" algn="l">
              <a:spcBef>
                <a:spcPts val="1000"/>
              </a:spcBef>
              <a:spcAft>
                <a:spcPts val="1000"/>
              </a:spcAft>
              <a:buNone/>
            </a:pPr>
            <a:r>
              <a:rPr lang="en" sz="2400">
                <a:solidFill>
                  <a:schemeClr val="dk1"/>
                </a:solidFill>
              </a:rPr>
              <a:t>Are the steps/instructions sufficiently simple and basic?</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nvSpPr>
        <p:spPr>
          <a:xfrm>
            <a:off x="270900" y="270900"/>
            <a:ext cx="8597400" cy="61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ourier New"/>
                <a:ea typeface="Courier New"/>
                <a:cs typeface="Courier New"/>
                <a:sym typeface="Courier New"/>
              </a:rPr>
              <a:t>Algorithm </a:t>
            </a:r>
            <a:r>
              <a:rPr b="1" lang="en" sz="2400">
                <a:solidFill>
                  <a:schemeClr val="dk1"/>
                </a:solidFill>
                <a:latin typeface="Courier New"/>
                <a:ea typeface="Courier New"/>
                <a:cs typeface="Courier New"/>
                <a:sym typeface="Courier New"/>
              </a:rPr>
              <a:t>GCD_byPrimeFactors</a:t>
            </a:r>
            <a:r>
              <a:rPr b="1" lang="en" sz="2400">
                <a:latin typeface="Courier New"/>
                <a:ea typeface="Courier New"/>
                <a:cs typeface="Courier New"/>
                <a:sym typeface="Courier New"/>
              </a:rPr>
              <a:t>(m,n)</a:t>
            </a:r>
            <a:endParaRPr b="1" sz="24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//Input: Two nonnegative, not-both-zero integers m, n.</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//Output: GCD of m and n.</a:t>
            </a:r>
            <a:endParaRPr sz="2000">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if (min{m, n} = 0) return max{m, n}</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if (min{m, n) = 1) return 1</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A ← set of prime factors of m</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B ← set of prime factors of n</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T ← set of common factors in A and B</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p ← 1</a:t>
            </a:r>
            <a:endParaRPr b="1" sz="2400">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for each factor in the set T</a:t>
            </a:r>
            <a:endParaRPr b="1" sz="2400">
              <a:latin typeface="Courier New"/>
              <a:ea typeface="Courier New"/>
              <a:cs typeface="Courier New"/>
              <a:sym typeface="Courier New"/>
            </a:endParaRPr>
          </a:p>
          <a:p>
            <a:pPr indent="457200" lvl="0" marL="0" rtl="0" algn="l">
              <a:spcBef>
                <a:spcPts val="0"/>
              </a:spcBef>
              <a:spcAft>
                <a:spcPts val="0"/>
              </a:spcAft>
              <a:buNone/>
            </a:pPr>
            <a:r>
              <a:rPr b="1" lang="en" sz="2400">
                <a:latin typeface="Courier New"/>
                <a:ea typeface="Courier New"/>
                <a:cs typeface="Courier New"/>
                <a:sym typeface="Courier New"/>
              </a:rPr>
              <a:t>p ← p * factor</a:t>
            </a:r>
            <a:endParaRPr b="1" baseline="-25000" sz="2400">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endfor</a:t>
            </a:r>
            <a:endParaRPr b="1" sz="2400">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return p</a:t>
            </a:r>
            <a:endParaRPr sz="2400">
              <a:latin typeface="Courier New"/>
              <a:ea typeface="Courier New"/>
              <a:cs typeface="Courier New"/>
              <a:sym typeface="Courier New"/>
            </a:endParaRPr>
          </a:p>
          <a:p>
            <a:pPr indent="0" lvl="0" marL="0" rtl="0" algn="l">
              <a:spcBef>
                <a:spcPts val="0"/>
              </a:spcBef>
              <a:spcAft>
                <a:spcPts val="0"/>
              </a:spcAft>
              <a:buNone/>
            </a:pPr>
            <a:r>
              <a:t/>
            </a:r>
            <a:endParaRPr sz="2400">
              <a:latin typeface="Courier New"/>
              <a:ea typeface="Courier New"/>
              <a:cs typeface="Courier New"/>
              <a:sym typeface="Courier New"/>
            </a:endParaRPr>
          </a:p>
          <a:p>
            <a:pPr indent="0" lvl="0" marL="0" rtl="0" algn="l">
              <a:spcBef>
                <a:spcPts val="0"/>
              </a:spcBef>
              <a:spcAft>
                <a:spcPts val="0"/>
              </a:spcAft>
              <a:buNone/>
            </a:pPr>
            <a:r>
              <a:rPr lang="en" sz="2400">
                <a:latin typeface="Courier New"/>
                <a:ea typeface="Courier New"/>
                <a:cs typeface="Courier New"/>
                <a:sym typeface="Courier New"/>
              </a:rPr>
              <a:t>It’s an algorithm only if every instruction is implementable by the computer.</a:t>
            </a:r>
            <a:endParaRPr sz="2400">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1"/>
          <p:cNvPicPr preferRelativeResize="0"/>
          <p:nvPr/>
        </p:nvPicPr>
        <p:blipFill>
          <a:blip r:embed="rId3">
            <a:alphaModFix/>
          </a:blip>
          <a:stretch>
            <a:fillRect/>
          </a:stretch>
        </p:blipFill>
        <p:spPr>
          <a:xfrm>
            <a:off x="1386813" y="1"/>
            <a:ext cx="6370367" cy="6858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2"/>
          <p:cNvSpPr txBox="1"/>
          <p:nvPr/>
        </p:nvSpPr>
        <p:spPr>
          <a:xfrm>
            <a:off x="148300" y="270900"/>
            <a:ext cx="8894700" cy="5929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Verdana"/>
              <a:buChar char="●"/>
            </a:pPr>
            <a:r>
              <a:rPr lang="en" sz="2400">
                <a:solidFill>
                  <a:schemeClr val="dk1"/>
                </a:solidFill>
                <a:latin typeface="Verdana"/>
                <a:ea typeface="Verdana"/>
                <a:cs typeface="Verdana"/>
                <a:sym typeface="Verdana"/>
              </a:rPr>
              <a:t>Algorithms are procedural solutions to problems.</a:t>
            </a:r>
            <a:endParaRPr sz="2400">
              <a:solidFill>
                <a:schemeClr val="dk1"/>
              </a:solidFill>
              <a:latin typeface="Verdana"/>
              <a:ea typeface="Verdana"/>
              <a:cs typeface="Verdana"/>
              <a:sym typeface="Verdana"/>
            </a:endParaRPr>
          </a:p>
          <a:p>
            <a:pPr indent="-381000" lvl="0" marL="457200" rtl="0" algn="l">
              <a:spcBef>
                <a:spcPts val="0"/>
              </a:spcBef>
              <a:spcAft>
                <a:spcPts val="0"/>
              </a:spcAft>
              <a:buClr>
                <a:schemeClr val="dk1"/>
              </a:buClr>
              <a:buSzPts val="2400"/>
              <a:buFont typeface="Verdana"/>
              <a:buChar char="●"/>
            </a:pPr>
            <a:r>
              <a:rPr lang="en" sz="2400">
                <a:solidFill>
                  <a:schemeClr val="dk1"/>
                </a:solidFill>
                <a:latin typeface="Verdana"/>
                <a:ea typeface="Verdana"/>
                <a:cs typeface="Verdana"/>
                <a:sym typeface="Verdana"/>
              </a:rPr>
              <a:t>An input to an algorithm specifies an instance of the problem the algorithm solves.</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Boundary conditions</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Sequential vs Parallel algos.</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Exact vs Approximation algos.</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Data Structures + Algorithms = Programs</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Correctness: </a:t>
            </a:r>
            <a:r>
              <a:rPr lang="en" sz="2400">
                <a:solidFill>
                  <a:schemeClr val="dk1"/>
                </a:solidFill>
                <a:latin typeface="Verdana"/>
                <a:ea typeface="Verdana"/>
                <a:cs typeface="Verdana"/>
                <a:sym typeface="Verdana"/>
              </a:rPr>
              <a:t>Not just for most the time, a correct algorithm is the one that works for all legitimate inputs.</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Time vs Space efficiency. Simplicity vs Generality.</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Coding the algorithm and tuning for the target platform.</a:t>
            </a:r>
            <a:endParaRPr sz="2400">
              <a:solidFill>
                <a:schemeClr val="dk1"/>
              </a:solidFill>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Verdana"/>
                <a:ea typeface="Verdana"/>
                <a:cs typeface="Verdana"/>
                <a:sym typeface="Verdana"/>
              </a:rPr>
              <a:t>The </a:t>
            </a:r>
            <a:r>
              <a:rPr b="1" lang="en" sz="2400">
                <a:latin typeface="Verdana"/>
                <a:ea typeface="Verdana"/>
                <a:cs typeface="Verdana"/>
                <a:sym typeface="Verdana"/>
              </a:rPr>
              <a:t>Course could be organized by:</a:t>
            </a:r>
            <a:endParaRPr b="1"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Design Techniques (</a:t>
            </a:r>
            <a:r>
              <a:rPr lang="en" sz="2400">
                <a:solidFill>
                  <a:schemeClr val="dk1"/>
                </a:solidFill>
                <a:latin typeface="Verdana"/>
                <a:ea typeface="Verdana"/>
                <a:cs typeface="Verdana"/>
                <a:sym typeface="Verdana"/>
              </a:rPr>
              <a:t>Brute-Force,</a:t>
            </a:r>
            <a:r>
              <a:rPr lang="en" sz="2400">
                <a:solidFill>
                  <a:schemeClr val="dk1"/>
                </a:solidFill>
                <a:latin typeface="Verdana"/>
                <a:ea typeface="Verdana"/>
                <a:cs typeface="Verdana"/>
                <a:sym typeface="Verdana"/>
              </a:rPr>
              <a:t> Dynamic Programming,</a:t>
            </a:r>
            <a:r>
              <a:rPr lang="en" sz="2400">
                <a:solidFill>
                  <a:schemeClr val="dk1"/>
                </a:solidFill>
                <a:latin typeface="Verdana"/>
                <a:ea typeface="Verdana"/>
                <a:cs typeface="Verdana"/>
                <a:sym typeface="Verdana"/>
              </a:rPr>
              <a:t> Divide-and-Conquer, Greedy, etc.)</a:t>
            </a:r>
            <a:endParaRPr sz="2400">
              <a:latin typeface="Verdana"/>
              <a:ea typeface="Verdana"/>
              <a:cs typeface="Verdana"/>
              <a:sym typeface="Verdana"/>
            </a:endParaRPr>
          </a:p>
          <a:p>
            <a:pPr indent="-381000" lvl="0" marL="457200" rtl="0" algn="l">
              <a:lnSpc>
                <a:spcPct val="115000"/>
              </a:lnSpc>
              <a:spcBef>
                <a:spcPts val="0"/>
              </a:spcBef>
              <a:spcAft>
                <a:spcPts val="0"/>
              </a:spcAft>
              <a:buClr>
                <a:schemeClr val="dk1"/>
              </a:buClr>
              <a:buSzPts val="2400"/>
              <a:buFont typeface="Verdana"/>
              <a:buChar char="-"/>
            </a:pPr>
            <a:r>
              <a:rPr lang="en" sz="2400">
                <a:solidFill>
                  <a:schemeClr val="dk1"/>
                </a:solidFill>
                <a:latin typeface="Verdana"/>
                <a:ea typeface="Verdana"/>
                <a:cs typeface="Verdana"/>
                <a:sym typeface="Verdana"/>
              </a:rPr>
              <a:t>Problem Types (Searching, Sorting, Graphs, etc.)</a:t>
            </a:r>
            <a:endParaRPr sz="24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t/>
            </a:r>
            <a:endParaRPr sz="2400">
              <a:latin typeface="Verdana"/>
              <a:ea typeface="Verdana"/>
              <a:cs typeface="Verdana"/>
              <a:sym typeface="Verdana"/>
            </a:endParaRPr>
          </a:p>
          <a:p>
            <a:pPr indent="0" lvl="0" marL="0" rtl="0" algn="l">
              <a:lnSpc>
                <a:spcPct val="115000"/>
              </a:lnSpc>
              <a:spcBef>
                <a:spcPts val="0"/>
              </a:spcBef>
              <a:spcAft>
                <a:spcPts val="0"/>
              </a:spcAft>
              <a:buNone/>
            </a:pPr>
            <a:r>
              <a:rPr b="1" lang="en" sz="2400">
                <a:latin typeface="Verdana"/>
                <a:ea typeface="Verdana"/>
                <a:cs typeface="Verdana"/>
                <a:sym typeface="Verdana"/>
              </a:rPr>
              <a:t>Important Problem Types:</a:t>
            </a:r>
            <a:endParaRPr b="1"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latin typeface="Verdana"/>
                <a:ea typeface="Verdana"/>
                <a:cs typeface="Verdana"/>
                <a:sym typeface="Verdana"/>
              </a:rPr>
              <a:t>Searching</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latin typeface="Verdana"/>
                <a:ea typeface="Verdana"/>
                <a:cs typeface="Verdana"/>
                <a:sym typeface="Verdana"/>
              </a:rPr>
              <a:t>String processing</a:t>
            </a:r>
            <a:endParaRPr sz="2400">
              <a:latin typeface="Verdana"/>
              <a:ea typeface="Verdana"/>
              <a:cs typeface="Verdana"/>
              <a:sym typeface="Verdana"/>
            </a:endParaRPr>
          </a:p>
          <a:p>
            <a:pPr indent="-381000" lvl="0" marL="457200" rtl="0" algn="l">
              <a:lnSpc>
                <a:spcPct val="115000"/>
              </a:lnSpc>
              <a:spcBef>
                <a:spcPts val="0"/>
              </a:spcBef>
              <a:spcAft>
                <a:spcPts val="0"/>
              </a:spcAft>
              <a:buClr>
                <a:schemeClr val="dk1"/>
              </a:buClr>
              <a:buSzPts val="2400"/>
              <a:buFont typeface="Verdana"/>
              <a:buAutoNum type="arabicPeriod"/>
            </a:pPr>
            <a:r>
              <a:rPr lang="en" sz="2400">
                <a:solidFill>
                  <a:schemeClr val="dk1"/>
                </a:solidFill>
                <a:latin typeface="Verdana"/>
                <a:ea typeface="Verdana"/>
                <a:cs typeface="Verdana"/>
                <a:sym typeface="Verdana"/>
              </a:rPr>
              <a:t>Sorting</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latin typeface="Verdana"/>
                <a:ea typeface="Verdana"/>
                <a:cs typeface="Verdana"/>
                <a:sym typeface="Verdana"/>
              </a:rPr>
              <a:t>Graph problems</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latin typeface="Verdana"/>
                <a:ea typeface="Verdana"/>
                <a:cs typeface="Verdana"/>
                <a:sym typeface="Verdana"/>
              </a:rPr>
              <a:t>Counting problems</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latin typeface="Verdana"/>
                <a:ea typeface="Verdana"/>
                <a:cs typeface="Verdana"/>
                <a:sym typeface="Verdana"/>
              </a:rPr>
              <a:t>Geometric problems</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AutoNum type="arabicPeriod"/>
            </a:pPr>
            <a:r>
              <a:rPr lang="en" sz="2400">
                <a:latin typeface="Verdana"/>
                <a:ea typeface="Verdana"/>
                <a:cs typeface="Verdana"/>
                <a:sym typeface="Verdana"/>
              </a:rPr>
              <a:t>Numerical problems</a:t>
            </a:r>
            <a:endParaRPr sz="2400">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3000">
                <a:latin typeface="Verdana"/>
                <a:ea typeface="Verdana"/>
                <a:cs typeface="Verdana"/>
                <a:sym typeface="Verdana"/>
              </a:rPr>
              <a:t>Searching:</a:t>
            </a:r>
            <a:endParaRPr b="1" sz="30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lang="en" sz="2400">
                <a:latin typeface="Verdana"/>
                <a:ea typeface="Verdana"/>
                <a:cs typeface="Verdana"/>
                <a:sym typeface="Verdana"/>
              </a:rPr>
              <a:t>Finding a </a:t>
            </a:r>
            <a:r>
              <a:rPr b="1" lang="en" sz="2400">
                <a:latin typeface="Verdana"/>
                <a:ea typeface="Verdana"/>
                <a:cs typeface="Verdana"/>
                <a:sym typeface="Verdana"/>
              </a:rPr>
              <a:t>search key</a:t>
            </a:r>
            <a:r>
              <a:rPr lang="en" sz="2400">
                <a:latin typeface="Verdana"/>
                <a:ea typeface="Verdana"/>
                <a:cs typeface="Verdana"/>
                <a:sym typeface="Verdana"/>
              </a:rPr>
              <a:t> in a given set.</a:t>
            </a:r>
            <a:endParaRPr sz="24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lang="en" sz="2400">
                <a:latin typeface="Verdana"/>
                <a:ea typeface="Verdana"/>
                <a:cs typeface="Verdana"/>
                <a:sym typeface="Verdana"/>
              </a:rPr>
              <a:t>There’s a lot in between </a:t>
            </a:r>
            <a:r>
              <a:rPr b="1" lang="en" sz="2400">
                <a:latin typeface="Verdana"/>
                <a:ea typeface="Verdana"/>
                <a:cs typeface="Verdana"/>
                <a:sym typeface="Verdana"/>
              </a:rPr>
              <a:t>Sequential/Linear Search</a:t>
            </a:r>
            <a:r>
              <a:rPr lang="en" sz="2400">
                <a:latin typeface="Verdana"/>
                <a:ea typeface="Verdana"/>
                <a:cs typeface="Verdana"/>
                <a:sym typeface="Verdana"/>
              </a:rPr>
              <a:t> and </a:t>
            </a:r>
            <a:r>
              <a:rPr b="1" lang="en" sz="2400">
                <a:latin typeface="Verdana"/>
                <a:ea typeface="Verdana"/>
                <a:cs typeface="Verdana"/>
                <a:sym typeface="Verdana"/>
              </a:rPr>
              <a:t>Binary Search</a:t>
            </a:r>
            <a:r>
              <a:rPr lang="en" sz="2400">
                <a:latin typeface="Verdana"/>
                <a:ea typeface="Verdana"/>
                <a:cs typeface="Verdana"/>
                <a:sym typeface="Verdana"/>
              </a:rPr>
              <a:t>. </a:t>
            </a:r>
            <a:endParaRPr sz="24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lang="en" sz="2400">
                <a:latin typeface="Verdana"/>
                <a:ea typeface="Verdana"/>
                <a:cs typeface="Verdana"/>
                <a:sym typeface="Verdana"/>
              </a:rPr>
              <a:t>And, with some kind of </a:t>
            </a:r>
            <a:r>
              <a:rPr b="1" lang="en" sz="2400">
                <a:latin typeface="Verdana"/>
                <a:ea typeface="Verdana"/>
                <a:cs typeface="Verdana"/>
                <a:sym typeface="Verdana"/>
              </a:rPr>
              <a:t>preprocessing</a:t>
            </a:r>
            <a:r>
              <a:rPr lang="en" sz="2400">
                <a:latin typeface="Verdana"/>
                <a:ea typeface="Verdana"/>
                <a:cs typeface="Verdana"/>
                <a:sym typeface="Verdana"/>
              </a:rPr>
              <a:t>, we can search </a:t>
            </a:r>
            <a:r>
              <a:rPr b="1" lang="en" sz="2400">
                <a:latin typeface="Verdana"/>
                <a:ea typeface="Verdana"/>
                <a:cs typeface="Verdana"/>
                <a:sym typeface="Verdana"/>
              </a:rPr>
              <a:t>fast</a:t>
            </a:r>
            <a:r>
              <a:rPr b="1" lang="en" sz="2400">
                <a:latin typeface="Verdana"/>
                <a:ea typeface="Verdana"/>
                <a:cs typeface="Verdana"/>
                <a:sym typeface="Verdana"/>
              </a:rPr>
              <a:t>er than the binary search</a:t>
            </a:r>
            <a:r>
              <a:rPr lang="en" sz="2400">
                <a:latin typeface="Verdana"/>
                <a:ea typeface="Verdana"/>
                <a:cs typeface="Verdana"/>
                <a:sym typeface="Verdana"/>
              </a:rPr>
              <a:t>.</a:t>
            </a:r>
            <a:endParaRPr sz="24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lang="en" sz="2400">
                <a:latin typeface="Verdana"/>
                <a:ea typeface="Verdana"/>
                <a:cs typeface="Verdana"/>
                <a:sym typeface="Verdana"/>
              </a:rPr>
              <a:t>Searching vs </a:t>
            </a:r>
            <a:r>
              <a:rPr b="1" lang="en" sz="2400">
                <a:latin typeface="Verdana"/>
                <a:ea typeface="Verdana"/>
                <a:cs typeface="Verdana"/>
                <a:sym typeface="Verdana"/>
              </a:rPr>
              <a:t>Insertion/Deletion</a:t>
            </a:r>
            <a:r>
              <a:rPr lang="en" sz="2400">
                <a:latin typeface="Verdana"/>
                <a:ea typeface="Verdana"/>
                <a:cs typeface="Verdana"/>
                <a:sym typeface="Verdana"/>
              </a:rPr>
              <a:t> of items.</a:t>
            </a:r>
            <a:endParaRPr sz="2400">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5"/>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Algorithm SequentialSearch(A[0..n-1], K)</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//Searches for a key in an array using sequential search.</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//Input: An array A[0..n-1] and a search key K.</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//Output: The index of the </a:t>
            </a:r>
            <a:r>
              <a:rPr b="1" lang="en" sz="1800">
                <a:solidFill>
                  <a:schemeClr val="dk1"/>
                </a:solidFill>
                <a:latin typeface="Courier New"/>
                <a:ea typeface="Courier New"/>
                <a:cs typeface="Courier New"/>
                <a:sym typeface="Courier New"/>
              </a:rPr>
              <a:t>first</a:t>
            </a:r>
            <a:r>
              <a:rPr lang="en" sz="1800">
                <a:solidFill>
                  <a:schemeClr val="dk1"/>
                </a:solidFill>
                <a:latin typeface="Courier New"/>
                <a:ea typeface="Courier New"/>
                <a:cs typeface="Courier New"/>
                <a:sym typeface="Courier New"/>
              </a:rPr>
              <a:t> element of A that matches K </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or -1 if there are no matching elements.</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i ← 0</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while (i &lt; n) do</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if (A[i] = K)</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  return i</a:t>
            </a:r>
            <a:endParaRPr b="1" baseline="-25000" sz="24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i ← i + 1</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endwhile</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return -1</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2400">
              <a:latin typeface="Courier New"/>
              <a:ea typeface="Courier New"/>
              <a:cs typeface="Courier New"/>
              <a:sym typeface="Courier New"/>
            </a:endParaRPr>
          </a:p>
        </p:txBody>
      </p:sp>
      <p:sp>
        <p:nvSpPr>
          <p:cNvPr id="174" name="Google Shape;174;p35"/>
          <p:cNvSpPr txBox="1"/>
          <p:nvPr/>
        </p:nvSpPr>
        <p:spPr>
          <a:xfrm>
            <a:off x="3090300" y="3852300"/>
            <a:ext cx="6031800" cy="24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i ← 0</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while (i &lt; n) and (A[i] ≠ K) do</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i ← i + 1</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endwhile</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if (i = n) return i = -1</a:t>
            </a:r>
            <a:endParaRPr b="1" sz="2400">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return </a:t>
            </a:r>
            <a:r>
              <a:rPr b="1" lang="en" sz="2400">
                <a:solidFill>
                  <a:schemeClr val="dk1"/>
                </a:solidFill>
                <a:latin typeface="Courier New"/>
                <a:ea typeface="Courier New"/>
                <a:cs typeface="Courier New"/>
                <a:sym typeface="Courier New"/>
              </a:rPr>
              <a:t>i</a:t>
            </a:r>
            <a:endParaRPr sz="2400">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6"/>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ourier New"/>
                <a:ea typeface="Courier New"/>
                <a:cs typeface="Courier New"/>
                <a:sym typeface="Courier New"/>
              </a:rPr>
              <a:t>Algorithm SequentialSearch2(A</a:t>
            </a:r>
            <a:r>
              <a:rPr b="1" lang="en" sz="2400">
                <a:solidFill>
                  <a:schemeClr val="dk1"/>
                </a:solidFill>
                <a:latin typeface="Courier New"/>
                <a:ea typeface="Courier New"/>
                <a:cs typeface="Courier New"/>
                <a:sym typeface="Courier New"/>
              </a:rPr>
              <a:t>[0..n-1]</a:t>
            </a:r>
            <a:r>
              <a:rPr b="1" lang="en" sz="2400">
                <a:latin typeface="Courier New"/>
                <a:ea typeface="Courier New"/>
                <a:cs typeface="Courier New"/>
                <a:sym typeface="Courier New"/>
              </a:rPr>
              <a:t>, K)</a:t>
            </a:r>
            <a:endParaRPr b="1" sz="24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//Searches for a key in an array using sequential search.</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//Input: An array A[0..n-1] and a search key K.</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latin typeface="Courier New"/>
                <a:ea typeface="Courier New"/>
                <a:cs typeface="Courier New"/>
                <a:sym typeface="Courier New"/>
              </a:rPr>
              <a:t>//Output: </a:t>
            </a:r>
            <a:r>
              <a:rPr lang="en" sz="1800">
                <a:solidFill>
                  <a:schemeClr val="dk1"/>
                </a:solidFill>
                <a:latin typeface="Courier New"/>
                <a:ea typeface="Courier New"/>
                <a:cs typeface="Courier New"/>
                <a:sym typeface="Courier New"/>
              </a:rPr>
              <a:t>The index of the </a:t>
            </a:r>
            <a:r>
              <a:rPr b="1" lang="en" sz="1800">
                <a:solidFill>
                  <a:schemeClr val="dk1"/>
                </a:solidFill>
                <a:latin typeface="Courier New"/>
                <a:ea typeface="Courier New"/>
                <a:cs typeface="Courier New"/>
                <a:sym typeface="Courier New"/>
              </a:rPr>
              <a:t>first</a:t>
            </a:r>
            <a:r>
              <a:rPr lang="en" sz="1800">
                <a:solidFill>
                  <a:schemeClr val="dk1"/>
                </a:solidFill>
                <a:latin typeface="Courier New"/>
                <a:ea typeface="Courier New"/>
                <a:cs typeface="Courier New"/>
                <a:sym typeface="Courier New"/>
              </a:rPr>
              <a:t> element of A that matches K </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		or -1 if there are no matching elements</a:t>
            </a:r>
            <a:r>
              <a:rPr lang="en"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i ← 0</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A[n] ← K</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while (A[i] ≠ K) do</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i ← i + 1</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endwhile</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if (i &lt; n) return i</a:t>
            </a:r>
            <a:endParaRPr b="1" sz="2400">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return </a:t>
            </a:r>
            <a:r>
              <a:rPr b="1" lang="en" sz="2400">
                <a:solidFill>
                  <a:schemeClr val="dk1"/>
                </a:solidFill>
                <a:latin typeface="Courier New"/>
                <a:ea typeface="Courier New"/>
                <a:cs typeface="Courier New"/>
                <a:sym typeface="Courier New"/>
              </a:rPr>
              <a:t>-1</a:t>
            </a:r>
            <a:endParaRPr sz="2400">
              <a:latin typeface="Courier New"/>
              <a:ea typeface="Courier New"/>
              <a:cs typeface="Courier New"/>
              <a:sym typeface="Courier New"/>
            </a:endParaRPr>
          </a:p>
          <a:p>
            <a:pPr indent="0" lvl="0" marL="0" rtl="0" algn="l">
              <a:spcBef>
                <a:spcPts val="0"/>
              </a:spcBef>
              <a:spcAft>
                <a:spcPts val="0"/>
              </a:spcAft>
              <a:buNone/>
            </a:pPr>
            <a:r>
              <a:t/>
            </a:r>
            <a:endParaRPr sz="2400"/>
          </a:p>
        </p:txBody>
      </p:sp>
      <p:sp>
        <p:nvSpPr>
          <p:cNvPr id="180" name="Google Shape;180;p36"/>
          <p:cNvSpPr txBox="1"/>
          <p:nvPr/>
        </p:nvSpPr>
        <p:spPr>
          <a:xfrm>
            <a:off x="4351900" y="1875825"/>
            <a:ext cx="4770300" cy="41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t</a:t>
            </a:r>
            <a:r>
              <a:rPr b="1" lang="en" sz="2400">
                <a:solidFill>
                  <a:schemeClr val="dk1"/>
                </a:solidFill>
                <a:latin typeface="Courier New"/>
                <a:ea typeface="Courier New"/>
                <a:cs typeface="Courier New"/>
                <a:sym typeface="Courier New"/>
              </a:rPr>
              <a:t> ← A[n-1]</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A[n-1] ← K</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i ← 0</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while (A[i] ≠ K) do</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i ← i + 1</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e</a:t>
            </a:r>
            <a:r>
              <a:rPr b="1" lang="en" sz="2400">
                <a:solidFill>
                  <a:schemeClr val="dk1"/>
                </a:solidFill>
                <a:latin typeface="Courier New"/>
                <a:ea typeface="Courier New"/>
                <a:cs typeface="Courier New"/>
                <a:sym typeface="Courier New"/>
              </a:rPr>
              <a:t>ndwhile</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A[n-1] ← t</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if (i &lt; n-1) return i</a:t>
            </a:r>
            <a:endParaRPr b="1" sz="2400">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if(A[n-1] = K) return n-1</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latin typeface="Courier New"/>
                <a:ea typeface="Courier New"/>
                <a:cs typeface="Courier New"/>
                <a:sym typeface="Courier New"/>
              </a:rPr>
              <a:t>return </a:t>
            </a:r>
            <a:r>
              <a:rPr b="1" lang="en" sz="2400">
                <a:solidFill>
                  <a:schemeClr val="dk1"/>
                </a:solidFill>
                <a:latin typeface="Courier New"/>
                <a:ea typeface="Courier New"/>
                <a:cs typeface="Courier New"/>
                <a:sym typeface="Courier New"/>
              </a:rPr>
              <a:t>-1</a:t>
            </a:r>
            <a:endParaRPr sz="240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0"/>
          <p:cNvSpPr txBox="1"/>
          <p:nvPr/>
        </p:nvSpPr>
        <p:spPr>
          <a:xfrm>
            <a:off x="270900" y="148475"/>
            <a:ext cx="8725800" cy="6051900"/>
          </a:xfrm>
          <a:prstGeom prst="rect">
            <a:avLst/>
          </a:prstGeom>
          <a:noFill/>
          <a:ln>
            <a:noFill/>
          </a:ln>
        </p:spPr>
        <p:txBody>
          <a:bodyPr anchorCtr="0" anchor="t" bIns="91425" lIns="91425" spcFirstLastPara="1" rIns="91425" wrap="square" tIns="91425">
            <a:noAutofit/>
          </a:bodyPr>
          <a:lstStyle/>
          <a:p>
            <a:pPr indent="0" lvl="0" marL="0" rtl="0" algn="l">
              <a:lnSpc>
                <a:spcPct val="107000"/>
              </a:lnSpc>
              <a:spcBef>
                <a:spcPts val="0"/>
              </a:spcBef>
              <a:spcAft>
                <a:spcPts val="0"/>
              </a:spcAft>
              <a:buNone/>
            </a:pPr>
            <a:r>
              <a:rPr b="1" lang="en" sz="2400">
                <a:solidFill>
                  <a:schemeClr val="dk1"/>
                </a:solidFill>
              </a:rPr>
              <a:t>Syllabus:</a:t>
            </a:r>
            <a:endParaRPr b="1" sz="2400">
              <a:solidFill>
                <a:schemeClr val="dk1"/>
              </a:solidFill>
            </a:endParaRPr>
          </a:p>
          <a:p>
            <a:pPr indent="-381000" lvl="0" marL="457200" rtl="0" algn="l">
              <a:lnSpc>
                <a:spcPct val="107000"/>
              </a:lnSpc>
              <a:spcBef>
                <a:spcPts val="800"/>
              </a:spcBef>
              <a:spcAft>
                <a:spcPts val="0"/>
              </a:spcAft>
              <a:buClr>
                <a:schemeClr val="dk1"/>
              </a:buClr>
              <a:buSzPts val="2400"/>
              <a:buChar char="●"/>
            </a:pPr>
            <a:r>
              <a:rPr b="1" lang="en" sz="2400">
                <a:solidFill>
                  <a:schemeClr val="dk1"/>
                </a:solidFill>
              </a:rPr>
              <a:t>UNIT I</a:t>
            </a:r>
            <a:endParaRPr b="1" sz="2400">
              <a:solidFill>
                <a:schemeClr val="dk1"/>
              </a:solidFill>
            </a:endParaRPr>
          </a:p>
          <a:p>
            <a:pPr indent="457200" lvl="0" marL="0" rtl="0" algn="just">
              <a:lnSpc>
                <a:spcPct val="115000"/>
              </a:lnSpc>
              <a:spcBef>
                <a:spcPts val="800"/>
              </a:spcBef>
              <a:spcAft>
                <a:spcPts val="0"/>
              </a:spcAft>
              <a:buNone/>
            </a:pPr>
            <a:r>
              <a:rPr lang="en" sz="2400">
                <a:solidFill>
                  <a:schemeClr val="dk1"/>
                </a:solidFill>
              </a:rPr>
              <a:t>Introduction, </a:t>
            </a:r>
            <a:r>
              <a:rPr lang="en" sz="2400">
                <a:solidFill>
                  <a:schemeClr val="dk1"/>
                </a:solidFill>
              </a:rPr>
              <a:t>Analysis of Algorithm Efficiency</a:t>
            </a:r>
            <a:endParaRPr sz="2400">
              <a:solidFill>
                <a:schemeClr val="dk1"/>
              </a:solidFill>
            </a:endParaRPr>
          </a:p>
          <a:p>
            <a:pPr indent="-381000" lvl="0" marL="457200" rtl="0" algn="l">
              <a:lnSpc>
                <a:spcPct val="107000"/>
              </a:lnSpc>
              <a:spcBef>
                <a:spcPts val="0"/>
              </a:spcBef>
              <a:spcAft>
                <a:spcPts val="0"/>
              </a:spcAft>
              <a:buClr>
                <a:schemeClr val="dk1"/>
              </a:buClr>
              <a:buSzPts val="2400"/>
              <a:buChar char="●"/>
            </a:pPr>
            <a:r>
              <a:rPr b="1" lang="en" sz="2400">
                <a:solidFill>
                  <a:schemeClr val="dk1"/>
                </a:solidFill>
              </a:rPr>
              <a:t>UNIT II</a:t>
            </a:r>
            <a:endParaRPr b="1" sz="2400">
              <a:solidFill>
                <a:schemeClr val="dk1"/>
              </a:solidFill>
            </a:endParaRPr>
          </a:p>
          <a:p>
            <a:pPr indent="457200" lvl="0" marL="0" rtl="0" algn="just">
              <a:lnSpc>
                <a:spcPct val="115000"/>
              </a:lnSpc>
              <a:spcBef>
                <a:spcPts val="800"/>
              </a:spcBef>
              <a:spcAft>
                <a:spcPts val="0"/>
              </a:spcAft>
              <a:buNone/>
            </a:pPr>
            <a:r>
              <a:rPr lang="en" sz="2400">
                <a:solidFill>
                  <a:schemeClr val="dk1"/>
                </a:solidFill>
              </a:rPr>
              <a:t>Brute Force</a:t>
            </a:r>
            <a:r>
              <a:rPr lang="en" sz="2400">
                <a:solidFill>
                  <a:schemeClr val="dk1"/>
                </a:solidFill>
              </a:rPr>
              <a:t>, </a:t>
            </a:r>
            <a:r>
              <a:rPr lang="en" sz="2400">
                <a:solidFill>
                  <a:schemeClr val="dk1"/>
                </a:solidFill>
              </a:rPr>
              <a:t>Divide-and-Conquer</a:t>
            </a:r>
            <a:endParaRPr sz="2400">
              <a:solidFill>
                <a:schemeClr val="dk1"/>
              </a:solidFill>
            </a:endParaRPr>
          </a:p>
          <a:p>
            <a:pPr indent="-381000" lvl="0" marL="457200" rtl="0" algn="l">
              <a:lnSpc>
                <a:spcPct val="107000"/>
              </a:lnSpc>
              <a:spcBef>
                <a:spcPts val="0"/>
              </a:spcBef>
              <a:spcAft>
                <a:spcPts val="0"/>
              </a:spcAft>
              <a:buClr>
                <a:schemeClr val="dk1"/>
              </a:buClr>
              <a:buSzPts val="2400"/>
              <a:buChar char="●"/>
            </a:pPr>
            <a:r>
              <a:rPr b="1" lang="en" sz="2400">
                <a:solidFill>
                  <a:schemeClr val="dk1"/>
                </a:solidFill>
              </a:rPr>
              <a:t>UNIT III</a:t>
            </a:r>
            <a:endParaRPr b="1" sz="2400">
              <a:solidFill>
                <a:schemeClr val="dk1"/>
              </a:solidFill>
            </a:endParaRPr>
          </a:p>
          <a:p>
            <a:pPr indent="457200" lvl="0" marL="0" rtl="0" algn="just">
              <a:lnSpc>
                <a:spcPct val="115000"/>
              </a:lnSpc>
              <a:spcBef>
                <a:spcPts val="800"/>
              </a:spcBef>
              <a:spcAft>
                <a:spcPts val="0"/>
              </a:spcAft>
              <a:buNone/>
            </a:pPr>
            <a:r>
              <a:rPr lang="en" sz="2400">
                <a:solidFill>
                  <a:schemeClr val="dk1"/>
                </a:solidFill>
              </a:rPr>
              <a:t>Decrease-and-Conquer</a:t>
            </a:r>
            <a:r>
              <a:rPr lang="en" sz="2400">
                <a:solidFill>
                  <a:schemeClr val="dk1"/>
                </a:solidFill>
              </a:rPr>
              <a:t>, Transform-and-Conquer</a:t>
            </a:r>
            <a:endParaRPr sz="2400">
              <a:solidFill>
                <a:schemeClr val="dk1"/>
              </a:solidFill>
            </a:endParaRPr>
          </a:p>
          <a:p>
            <a:pPr indent="-381000" lvl="0" marL="457200" rtl="0" algn="l">
              <a:lnSpc>
                <a:spcPct val="107000"/>
              </a:lnSpc>
              <a:spcBef>
                <a:spcPts val="0"/>
              </a:spcBef>
              <a:spcAft>
                <a:spcPts val="0"/>
              </a:spcAft>
              <a:buClr>
                <a:schemeClr val="dk1"/>
              </a:buClr>
              <a:buSzPts val="2400"/>
              <a:buChar char="●"/>
            </a:pPr>
            <a:r>
              <a:rPr b="1" lang="en" sz="2400">
                <a:solidFill>
                  <a:schemeClr val="dk1"/>
                </a:solidFill>
              </a:rPr>
              <a:t>UNIT IV</a:t>
            </a:r>
            <a:endParaRPr b="1" sz="2400">
              <a:solidFill>
                <a:schemeClr val="dk1"/>
              </a:solidFill>
            </a:endParaRPr>
          </a:p>
          <a:p>
            <a:pPr indent="457200" lvl="0" marL="0" rtl="0" algn="just">
              <a:lnSpc>
                <a:spcPct val="115000"/>
              </a:lnSpc>
              <a:spcBef>
                <a:spcPts val="800"/>
              </a:spcBef>
              <a:spcAft>
                <a:spcPts val="0"/>
              </a:spcAft>
              <a:buNone/>
            </a:pPr>
            <a:r>
              <a:rPr lang="en" sz="2400">
                <a:solidFill>
                  <a:schemeClr val="dk1"/>
                </a:solidFill>
              </a:rPr>
              <a:t>Space-and-Time Tradeoffs, </a:t>
            </a:r>
            <a:r>
              <a:rPr lang="en" sz="2400">
                <a:solidFill>
                  <a:schemeClr val="dk1"/>
                </a:solidFill>
              </a:rPr>
              <a:t>Greedy Approach</a:t>
            </a:r>
            <a:endParaRPr sz="2400">
              <a:solidFill>
                <a:schemeClr val="dk1"/>
              </a:solidFill>
            </a:endParaRPr>
          </a:p>
          <a:p>
            <a:pPr indent="-381000" lvl="0" marL="457200" rtl="0" algn="l">
              <a:lnSpc>
                <a:spcPct val="107000"/>
              </a:lnSpc>
              <a:spcBef>
                <a:spcPts val="0"/>
              </a:spcBef>
              <a:spcAft>
                <a:spcPts val="0"/>
              </a:spcAft>
              <a:buClr>
                <a:schemeClr val="dk1"/>
              </a:buClr>
              <a:buSzPts val="2400"/>
              <a:buChar char="●"/>
            </a:pPr>
            <a:r>
              <a:rPr b="1" lang="en" sz="2400">
                <a:solidFill>
                  <a:schemeClr val="dk1"/>
                </a:solidFill>
              </a:rPr>
              <a:t>UNIT V</a:t>
            </a:r>
            <a:endParaRPr b="1" sz="2400">
              <a:solidFill>
                <a:schemeClr val="dk1"/>
              </a:solidFill>
            </a:endParaRPr>
          </a:p>
          <a:p>
            <a:pPr indent="457200" lvl="0" marL="0" rtl="0" algn="l">
              <a:lnSpc>
                <a:spcPct val="115000"/>
              </a:lnSpc>
              <a:spcBef>
                <a:spcPts val="800"/>
              </a:spcBef>
              <a:spcAft>
                <a:spcPts val="0"/>
              </a:spcAft>
              <a:buNone/>
            </a:pPr>
            <a:r>
              <a:rPr lang="en" sz="2400">
                <a:solidFill>
                  <a:schemeClr val="dk1"/>
                </a:solidFill>
              </a:rPr>
              <a:t>Limitations of Algorithm Power, Coping with the Limitations of Algorithm Power, Backtracking, Dynamic Programming</a:t>
            </a:r>
            <a:endParaRPr sz="24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3000">
                <a:latin typeface="Verdana"/>
                <a:ea typeface="Verdana"/>
                <a:cs typeface="Verdana"/>
                <a:sym typeface="Verdana"/>
              </a:rPr>
              <a:t>String Processing:</a:t>
            </a:r>
            <a:endParaRPr b="1" sz="30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lang="en" sz="2400">
                <a:latin typeface="Verdana"/>
                <a:ea typeface="Verdana"/>
                <a:cs typeface="Verdana"/>
                <a:sym typeface="Verdana"/>
              </a:rPr>
              <a:t>Handling non-numerical data.</a:t>
            </a:r>
            <a:endParaRPr sz="24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lang="en" sz="2400">
                <a:latin typeface="Verdana"/>
                <a:ea typeface="Verdana"/>
                <a:cs typeface="Verdana"/>
                <a:sym typeface="Verdana"/>
              </a:rPr>
              <a:t>A </a:t>
            </a:r>
            <a:r>
              <a:rPr b="1" lang="en" sz="2400">
                <a:latin typeface="Verdana"/>
                <a:ea typeface="Verdana"/>
                <a:cs typeface="Verdana"/>
                <a:sym typeface="Verdana"/>
              </a:rPr>
              <a:t>string</a:t>
            </a:r>
            <a:r>
              <a:rPr lang="en" sz="2400">
                <a:latin typeface="Verdana"/>
                <a:ea typeface="Verdana"/>
                <a:cs typeface="Verdana"/>
                <a:sym typeface="Verdana"/>
              </a:rPr>
              <a:t> is a sequence of characters from an alphabet. </a:t>
            </a:r>
            <a:r>
              <a:rPr b="1" lang="en" sz="2400">
                <a:latin typeface="Verdana"/>
                <a:ea typeface="Verdana"/>
                <a:cs typeface="Verdana"/>
                <a:sym typeface="Verdana"/>
              </a:rPr>
              <a:t>Text strings</a:t>
            </a:r>
            <a:r>
              <a:rPr lang="en" sz="2400">
                <a:latin typeface="Verdana"/>
                <a:ea typeface="Verdana"/>
                <a:cs typeface="Verdana"/>
                <a:sym typeface="Verdana"/>
              </a:rPr>
              <a:t> are a kind of strings.</a:t>
            </a:r>
            <a:endParaRPr sz="24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b="1" lang="en" sz="2400">
                <a:latin typeface="Verdana"/>
                <a:ea typeface="Verdana"/>
                <a:cs typeface="Verdana"/>
                <a:sym typeface="Verdana"/>
              </a:rPr>
              <a:t>String matching</a:t>
            </a:r>
            <a:r>
              <a:rPr lang="en" sz="2400">
                <a:latin typeface="Verdana"/>
                <a:ea typeface="Verdana"/>
                <a:cs typeface="Verdana"/>
                <a:sym typeface="Verdana"/>
              </a:rPr>
              <a:t> is a search problem.</a:t>
            </a:r>
            <a:endParaRPr sz="2400">
              <a:latin typeface="Verdana"/>
              <a:ea typeface="Verdana"/>
              <a:cs typeface="Verdana"/>
              <a:sym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8"/>
          <p:cNvSpPr txBox="1"/>
          <p:nvPr/>
        </p:nvSpPr>
        <p:spPr>
          <a:xfrm>
            <a:off x="270900" y="270900"/>
            <a:ext cx="8597400" cy="29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String Matching:</a:t>
            </a:r>
            <a:endParaRPr b="1" sz="2400"/>
          </a:p>
          <a:p>
            <a:pPr indent="0" lvl="0" marL="0" rtl="0" algn="l">
              <a:spcBef>
                <a:spcPts val="0"/>
              </a:spcBef>
              <a:spcAft>
                <a:spcPts val="0"/>
              </a:spcAft>
              <a:buNone/>
            </a:pPr>
            <a:r>
              <a:rPr lang="en" sz="2400"/>
              <a:t>In an </a:t>
            </a:r>
            <a:r>
              <a:rPr b="1" lang="en" sz="2400">
                <a:solidFill>
                  <a:schemeClr val="dk1"/>
                </a:solidFill>
              </a:rPr>
              <a:t>n</a:t>
            </a:r>
            <a:r>
              <a:rPr lang="en" sz="2400"/>
              <a:t>-character </a:t>
            </a:r>
            <a:r>
              <a:rPr b="1" lang="en" sz="2400"/>
              <a:t>text</a:t>
            </a:r>
            <a:r>
              <a:rPr b="1" lang="en" sz="2400">
                <a:solidFill>
                  <a:schemeClr val="dk1"/>
                </a:solidFill>
              </a:rPr>
              <a:t>,</a:t>
            </a:r>
            <a:r>
              <a:rPr lang="en" sz="2400"/>
              <a:t> search for the first occurrence of an </a:t>
            </a:r>
            <a:r>
              <a:rPr b="1" lang="en" sz="2400">
                <a:solidFill>
                  <a:schemeClr val="dk1"/>
                </a:solidFill>
              </a:rPr>
              <a:t>m</a:t>
            </a:r>
            <a:r>
              <a:rPr lang="en" sz="2400"/>
              <a:t>-character </a:t>
            </a:r>
            <a:r>
              <a:rPr b="1" lang="en" sz="2400"/>
              <a:t>pattern</a:t>
            </a:r>
            <a:r>
              <a:rPr lang="en" sz="2400"/>
              <a:t>. That is, i</a:t>
            </a:r>
            <a:r>
              <a:rPr lang="en" sz="2400">
                <a:solidFill>
                  <a:schemeClr val="dk1"/>
                </a:solidFill>
              </a:rPr>
              <a:t>n a text of length </a:t>
            </a:r>
            <a:r>
              <a:rPr b="1" lang="en" sz="2400">
                <a:solidFill>
                  <a:schemeClr val="dk1"/>
                </a:solidFill>
              </a:rPr>
              <a:t>n,</a:t>
            </a:r>
            <a:r>
              <a:rPr lang="en" sz="2400">
                <a:solidFill>
                  <a:schemeClr val="dk1"/>
                </a:solidFill>
              </a:rPr>
              <a:t> find the first substring that matches with the pattern of length </a:t>
            </a:r>
            <a:r>
              <a:rPr b="1" lang="en" sz="2400">
                <a:solidFill>
                  <a:schemeClr val="dk1"/>
                </a:solidFill>
              </a:rPr>
              <a:t>m</a:t>
            </a:r>
            <a:r>
              <a:rPr lang="en" sz="2400">
                <a:solidFill>
                  <a:schemeClr val="dk1"/>
                </a:solidFill>
              </a:rPr>
              <a: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Find </a:t>
            </a:r>
            <a:r>
              <a:rPr b="1" lang="en" sz="2400"/>
              <a:t>i</a:t>
            </a:r>
            <a:r>
              <a:rPr lang="en" sz="2400"/>
              <a:t>, the index of the leftmost character of the first matching substring in the text such that </a:t>
            </a:r>
            <a:endParaRPr sz="2400"/>
          </a:p>
        </p:txBody>
      </p:sp>
      <p:pic>
        <p:nvPicPr>
          <p:cNvPr id="191" name="Google Shape;191;p38"/>
          <p:cNvPicPr preferRelativeResize="0"/>
          <p:nvPr/>
        </p:nvPicPr>
        <p:blipFill>
          <a:blip r:embed="rId3">
            <a:alphaModFix/>
          </a:blip>
          <a:stretch>
            <a:fillRect/>
          </a:stretch>
        </p:blipFill>
        <p:spPr>
          <a:xfrm>
            <a:off x="236425" y="5107500"/>
            <a:ext cx="7090600" cy="532225"/>
          </a:xfrm>
          <a:prstGeom prst="rect">
            <a:avLst/>
          </a:prstGeom>
          <a:noFill/>
          <a:ln>
            <a:noFill/>
          </a:ln>
        </p:spPr>
      </p:pic>
      <p:pic>
        <p:nvPicPr>
          <p:cNvPr id="192" name="Google Shape;192;p38"/>
          <p:cNvPicPr preferRelativeResize="0"/>
          <p:nvPr/>
        </p:nvPicPr>
        <p:blipFill>
          <a:blip r:embed="rId4">
            <a:alphaModFix/>
          </a:blip>
          <a:stretch>
            <a:fillRect/>
          </a:stretch>
        </p:blipFill>
        <p:spPr>
          <a:xfrm>
            <a:off x="236425" y="3575675"/>
            <a:ext cx="8666350" cy="1208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nvSpPr>
        <p:spPr>
          <a:xfrm>
            <a:off x="153525" y="115150"/>
            <a:ext cx="8990400" cy="6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Naïve</a:t>
            </a:r>
            <a:r>
              <a:rPr b="1" lang="en" sz="2400"/>
              <a:t> String Matching:</a:t>
            </a:r>
            <a:r>
              <a:rPr lang="en" sz="2400"/>
              <a:t> </a:t>
            </a:r>
            <a:endParaRPr sz="2400"/>
          </a:p>
          <a:p>
            <a:pPr indent="0" lvl="0" marL="0" rtl="0" algn="l">
              <a:spcBef>
                <a:spcPts val="0"/>
              </a:spcBef>
              <a:spcAft>
                <a:spcPts val="0"/>
              </a:spcAft>
              <a:buNone/>
            </a:pPr>
            <a:r>
              <a:rPr lang="en" sz="2400">
                <a:solidFill>
                  <a:schemeClr val="dk1"/>
                </a:solidFill>
              </a:rPr>
              <a:t>There are </a:t>
            </a:r>
            <a:r>
              <a:rPr b="1" lang="en" sz="2400">
                <a:solidFill>
                  <a:schemeClr val="dk1"/>
                </a:solidFill>
              </a:rPr>
              <a:t>n-m+1</a:t>
            </a:r>
            <a:r>
              <a:rPr lang="en" sz="2400">
                <a:solidFill>
                  <a:schemeClr val="dk1"/>
                </a:solidFill>
              </a:rPr>
              <a:t> substrings of length </a:t>
            </a:r>
            <a:r>
              <a:rPr b="1" lang="en" sz="2400">
                <a:solidFill>
                  <a:schemeClr val="dk1"/>
                </a:solidFill>
              </a:rPr>
              <a:t>m</a:t>
            </a:r>
            <a:r>
              <a:rPr lang="en" sz="2400">
                <a:solidFill>
                  <a:schemeClr val="dk1"/>
                </a:solidFill>
              </a:rPr>
              <a:t> in a text of length </a:t>
            </a:r>
            <a:r>
              <a:rPr b="1" lang="en" sz="2400">
                <a:solidFill>
                  <a:schemeClr val="dk1"/>
                </a:solidFill>
              </a:rPr>
              <a:t>n</a:t>
            </a:r>
            <a:r>
              <a:rPr lang="en" sz="2400">
                <a:solidFill>
                  <a:schemeClr val="dk1"/>
                </a:solidFill>
              </a:rPr>
              <a:t>. Search for the first one that matches the pattern.</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b="1" lang="en" sz="2200">
                <a:solidFill>
                  <a:schemeClr val="dk1"/>
                </a:solidFill>
                <a:latin typeface="Courier New"/>
                <a:ea typeface="Courier New"/>
                <a:cs typeface="Courier New"/>
                <a:sym typeface="Courier New"/>
              </a:rPr>
              <a:t>Algorithm</a:t>
            </a:r>
            <a:r>
              <a:rPr b="1" lang="en" sz="2400">
                <a:solidFill>
                  <a:schemeClr val="dk1"/>
                </a:solidFill>
                <a:latin typeface="Courier New"/>
                <a:ea typeface="Courier New"/>
                <a:cs typeface="Courier New"/>
                <a:sym typeface="Courier New"/>
              </a:rPr>
              <a:t> NaiveStringMatch</a:t>
            </a:r>
            <a:r>
              <a:rPr b="1" lang="en" sz="2200">
                <a:solidFill>
                  <a:schemeClr val="dk1"/>
                </a:solidFill>
                <a:latin typeface="Courier New"/>
                <a:ea typeface="Courier New"/>
                <a:cs typeface="Courier New"/>
                <a:sym typeface="Courier New"/>
              </a:rPr>
              <a:t>(T[0..n-1],P[0..m-1])</a:t>
            </a:r>
            <a:endParaRPr b="1" sz="2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//Implements a naive string matching.</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//Input: An array T[0..n-1] of n chars representing a text</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and an array P[0..m-1] of m chars representing a pattern.</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//Output: The index of the </a:t>
            </a:r>
            <a:r>
              <a:rPr b="1" lang="en" sz="1800">
                <a:solidFill>
                  <a:schemeClr val="dk1"/>
                </a:solidFill>
                <a:latin typeface="Courier New"/>
                <a:ea typeface="Courier New"/>
                <a:cs typeface="Courier New"/>
                <a:sym typeface="Courier New"/>
              </a:rPr>
              <a:t>first</a:t>
            </a:r>
            <a:r>
              <a:rPr lang="en" sz="1800">
                <a:solidFill>
                  <a:schemeClr val="dk1"/>
                </a:solidFill>
                <a:latin typeface="Courier New"/>
                <a:ea typeface="Courier New"/>
                <a:cs typeface="Courier New"/>
                <a:sym typeface="Courier New"/>
              </a:rPr>
              <a:t> character in the text</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 that starts a matching substring</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solidFill>
                  <a:schemeClr val="dk1"/>
                </a:solidFill>
                <a:latin typeface="Courier New"/>
                <a:ea typeface="Courier New"/>
                <a:cs typeface="Courier New"/>
                <a:sym typeface="Courier New"/>
              </a:rPr>
              <a:t>// or -1 if the search is unsuccessful.</a:t>
            </a:r>
            <a:endParaRPr sz="1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for i ← 0 to n-m</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j ← 0</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while (j &lt; m) and (P[j] = T[i+j]) do</a:t>
            </a:r>
            <a:endParaRPr b="1" sz="2400">
              <a:solidFill>
                <a:schemeClr val="dk1"/>
              </a:solidFill>
              <a:latin typeface="Courier New"/>
              <a:ea typeface="Courier New"/>
              <a:cs typeface="Courier New"/>
              <a:sym typeface="Courier New"/>
            </a:endParaRPr>
          </a:p>
          <a:p>
            <a:pPr indent="457200" lvl="0" marL="45720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j ← j + 1</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endwhile</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if (j = m) return i</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return -1</a:t>
            </a:r>
            <a:endParaRPr sz="24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0"/>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3000">
                <a:latin typeface="Verdana"/>
                <a:ea typeface="Verdana"/>
                <a:cs typeface="Verdana"/>
                <a:sym typeface="Verdana"/>
              </a:rPr>
              <a:t>Sorting:</a:t>
            </a:r>
            <a:endParaRPr b="1" sz="30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lang="en" sz="2400">
                <a:latin typeface="Verdana"/>
                <a:ea typeface="Verdana"/>
                <a:cs typeface="Verdana"/>
                <a:sym typeface="Verdana"/>
              </a:rPr>
              <a:t>Rearrange the list of items </a:t>
            </a:r>
            <a:r>
              <a:rPr b="1" lang="en" sz="2400">
                <a:latin typeface="Verdana"/>
                <a:ea typeface="Verdana"/>
                <a:cs typeface="Verdana"/>
                <a:sym typeface="Verdana"/>
              </a:rPr>
              <a:t>in some order</a:t>
            </a:r>
            <a:r>
              <a:rPr lang="en" sz="2400">
                <a:latin typeface="Verdana"/>
                <a:ea typeface="Verdana"/>
                <a:cs typeface="Verdana"/>
                <a:sym typeface="Verdana"/>
              </a:rPr>
              <a:t>.</a:t>
            </a:r>
            <a:endParaRPr sz="24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lang="en" sz="2400">
                <a:latin typeface="Verdana"/>
                <a:ea typeface="Verdana"/>
                <a:cs typeface="Verdana"/>
                <a:sym typeface="Verdana"/>
              </a:rPr>
              <a:t>There must be a </a:t>
            </a:r>
            <a:r>
              <a:rPr b="1" lang="en" sz="2400">
                <a:latin typeface="Verdana"/>
                <a:ea typeface="Verdana"/>
                <a:cs typeface="Verdana"/>
                <a:sym typeface="Verdana"/>
              </a:rPr>
              <a:t>total order</a:t>
            </a:r>
            <a:r>
              <a:rPr lang="en" sz="2400">
                <a:latin typeface="Verdana"/>
                <a:ea typeface="Verdana"/>
                <a:cs typeface="Verdana"/>
                <a:sym typeface="Verdana"/>
              </a:rPr>
              <a:t> on the set of items.</a:t>
            </a:r>
            <a:endParaRPr sz="2400">
              <a:latin typeface="Verdana"/>
              <a:ea typeface="Verdana"/>
              <a:cs typeface="Verdana"/>
              <a:sym typeface="Verdana"/>
            </a:endParaRPr>
          </a:p>
          <a:p>
            <a:pPr indent="-381000" lvl="1" marL="914400" rtl="0" algn="l">
              <a:lnSpc>
                <a:spcPct val="150000"/>
              </a:lnSpc>
              <a:spcBef>
                <a:spcPts val="0"/>
              </a:spcBef>
              <a:spcAft>
                <a:spcPts val="0"/>
              </a:spcAft>
              <a:buSzPts val="2400"/>
              <a:buFont typeface="Verdana"/>
              <a:buChar char="○"/>
            </a:pPr>
            <a:r>
              <a:rPr lang="en" sz="2400">
                <a:latin typeface="Verdana"/>
                <a:ea typeface="Verdana"/>
                <a:cs typeface="Verdana"/>
                <a:sym typeface="Verdana"/>
              </a:rPr>
              <a:t>Total order is a special case of </a:t>
            </a:r>
            <a:r>
              <a:rPr b="1" lang="en" sz="2400">
                <a:latin typeface="Verdana"/>
                <a:ea typeface="Verdana"/>
                <a:cs typeface="Verdana"/>
                <a:sym typeface="Verdana"/>
              </a:rPr>
              <a:t>partial order</a:t>
            </a:r>
            <a:r>
              <a:rPr lang="en" sz="2400">
                <a:latin typeface="Verdana"/>
                <a:ea typeface="Verdana"/>
                <a:cs typeface="Verdana"/>
                <a:sym typeface="Verdana"/>
              </a:rPr>
              <a:t> when each pair of items of the set are comparable.</a:t>
            </a:r>
            <a:endParaRPr sz="24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lang="en" sz="2400">
                <a:latin typeface="Verdana"/>
                <a:ea typeface="Verdana"/>
                <a:cs typeface="Verdana"/>
                <a:sym typeface="Verdana"/>
              </a:rPr>
              <a:t>Compare on “</a:t>
            </a:r>
            <a:r>
              <a:rPr b="1" lang="en" sz="2400">
                <a:latin typeface="Verdana"/>
                <a:ea typeface="Verdana"/>
                <a:cs typeface="Verdana"/>
                <a:sym typeface="Verdana"/>
              </a:rPr>
              <a:t>key</a:t>
            </a:r>
            <a:r>
              <a:rPr lang="en" sz="2400">
                <a:latin typeface="Verdana"/>
                <a:ea typeface="Verdana"/>
                <a:cs typeface="Verdana"/>
                <a:sym typeface="Verdana"/>
              </a:rPr>
              <a:t>” if the item has multiple fields.</a:t>
            </a:r>
            <a:endParaRPr sz="24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b="1" lang="en" sz="2400">
                <a:latin typeface="Verdana"/>
                <a:ea typeface="Verdana"/>
                <a:cs typeface="Verdana"/>
                <a:sym typeface="Verdana"/>
              </a:rPr>
              <a:t>Stable</a:t>
            </a:r>
            <a:r>
              <a:rPr lang="en" sz="2400">
                <a:latin typeface="Verdana"/>
                <a:ea typeface="Verdana"/>
                <a:cs typeface="Verdana"/>
                <a:sym typeface="Verdana"/>
              </a:rPr>
              <a:t> sorting algorithm preserves the relative order of any two equal elements in its input.</a:t>
            </a:r>
            <a:endParaRPr sz="2400">
              <a:latin typeface="Verdana"/>
              <a:ea typeface="Verdana"/>
              <a:cs typeface="Verdana"/>
              <a:sym typeface="Verdana"/>
            </a:endParaRPr>
          </a:p>
          <a:p>
            <a:pPr indent="-381000" lvl="0" marL="457200" rtl="0" algn="l">
              <a:lnSpc>
                <a:spcPct val="150000"/>
              </a:lnSpc>
              <a:spcBef>
                <a:spcPts val="0"/>
              </a:spcBef>
              <a:spcAft>
                <a:spcPts val="0"/>
              </a:spcAft>
              <a:buSzPts val="2400"/>
              <a:buFont typeface="Verdana"/>
              <a:buChar char="●"/>
            </a:pPr>
            <a:r>
              <a:rPr b="1" lang="en" sz="2400">
                <a:latin typeface="Verdana"/>
                <a:ea typeface="Verdana"/>
                <a:cs typeface="Verdana"/>
                <a:sym typeface="Verdana"/>
              </a:rPr>
              <a:t>In-place</a:t>
            </a:r>
            <a:r>
              <a:rPr lang="en" sz="2400">
                <a:latin typeface="Verdana"/>
                <a:ea typeface="Verdana"/>
                <a:cs typeface="Verdana"/>
                <a:sym typeface="Verdana"/>
              </a:rPr>
              <a:t> requires no more than constant amount of extra space.</a:t>
            </a:r>
            <a:endParaRPr sz="2400">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1"/>
          <p:cNvSpPr txBox="1"/>
          <p:nvPr/>
        </p:nvSpPr>
        <p:spPr>
          <a:xfrm>
            <a:off x="270900" y="270900"/>
            <a:ext cx="8793900" cy="614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Write an algorithm to check if the array is sorted.</a:t>
            </a:r>
            <a:endParaRPr b="1" sz="24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b="1" lang="en" sz="2400">
                <a:latin typeface="Courier New"/>
                <a:ea typeface="Courier New"/>
                <a:cs typeface="Courier New"/>
                <a:sym typeface="Courier New"/>
              </a:rPr>
              <a:t>boolean isSorted( </a:t>
            </a:r>
            <a:r>
              <a:rPr b="1" lang="en" sz="2400">
                <a:latin typeface="Courier New"/>
                <a:ea typeface="Courier New"/>
                <a:cs typeface="Courier New"/>
                <a:sym typeface="Courier New"/>
              </a:rPr>
              <a:t>A[</a:t>
            </a:r>
            <a:r>
              <a:rPr b="1" lang="en" sz="2400">
                <a:latin typeface="Courier New"/>
                <a:ea typeface="Courier New"/>
                <a:cs typeface="Courier New"/>
                <a:sym typeface="Courier New"/>
              </a:rPr>
              <a:t>0..n-1] )</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400">
                <a:latin typeface="Courier New"/>
                <a:ea typeface="Courier New"/>
                <a:cs typeface="Courier New"/>
                <a:sym typeface="Courier New"/>
              </a:rPr>
              <a:t>//Checks if the array </a:t>
            </a:r>
            <a:r>
              <a:rPr b="1" lang="en" sz="2400">
                <a:latin typeface="Courier New"/>
                <a:ea typeface="Courier New"/>
                <a:cs typeface="Courier New"/>
                <a:sym typeface="Courier New"/>
              </a:rPr>
              <a:t>A</a:t>
            </a:r>
            <a:r>
              <a:rPr lang="en" sz="2400">
                <a:latin typeface="Courier New"/>
                <a:ea typeface="Courier New"/>
                <a:cs typeface="Courier New"/>
                <a:sym typeface="Courier New"/>
              </a:rPr>
              <a:t> is sorted.</a:t>
            </a:r>
            <a:endParaRPr sz="2400">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//Input: An array </a:t>
            </a:r>
            <a:r>
              <a:rPr b="1" lang="en" sz="2400">
                <a:solidFill>
                  <a:schemeClr val="dk1"/>
                </a:solidFill>
                <a:latin typeface="Courier New"/>
                <a:ea typeface="Courier New"/>
                <a:cs typeface="Courier New"/>
                <a:sym typeface="Courier New"/>
              </a:rPr>
              <a:t>A</a:t>
            </a:r>
            <a:r>
              <a:rPr lang="en" sz="2400">
                <a:solidFill>
                  <a:schemeClr val="dk1"/>
                </a:solidFill>
                <a:latin typeface="Courier New"/>
                <a:ea typeface="Courier New"/>
                <a:cs typeface="Courier New"/>
                <a:sym typeface="Courier New"/>
              </a:rPr>
              <a:t> of orderable elements by ≤.</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//Output: Return </a:t>
            </a:r>
            <a:r>
              <a:rPr b="1" lang="en" sz="2400">
                <a:solidFill>
                  <a:schemeClr val="dk1"/>
                </a:solidFill>
                <a:latin typeface="Courier New"/>
                <a:ea typeface="Courier New"/>
                <a:cs typeface="Courier New"/>
                <a:sym typeface="Courier New"/>
              </a:rPr>
              <a:t>TRUE</a:t>
            </a:r>
            <a:r>
              <a:rPr lang="en" sz="2400">
                <a:solidFill>
                  <a:schemeClr val="dk1"/>
                </a:solidFill>
                <a:latin typeface="Courier New"/>
                <a:ea typeface="Courier New"/>
                <a:cs typeface="Courier New"/>
                <a:sym typeface="Courier New"/>
              </a:rPr>
              <a:t> if array is sorted.</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        </a:t>
            </a:r>
            <a:r>
              <a:rPr b="1" lang="en" sz="2400">
                <a:solidFill>
                  <a:schemeClr val="dk1"/>
                </a:solidFill>
                <a:latin typeface="Courier New"/>
                <a:ea typeface="Courier New"/>
                <a:cs typeface="Courier New"/>
                <a:sym typeface="Courier New"/>
              </a:rPr>
              <a:t>FALSE</a:t>
            </a:r>
            <a:r>
              <a:rPr lang="en" sz="2400">
                <a:solidFill>
                  <a:schemeClr val="dk1"/>
                </a:solidFill>
                <a:latin typeface="Courier New"/>
                <a:ea typeface="Courier New"/>
                <a:cs typeface="Courier New"/>
                <a:sym typeface="Courier New"/>
              </a:rPr>
              <a:t> otherwise.</a:t>
            </a:r>
            <a:endParaRPr sz="2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2"/>
          <p:cNvSpPr txBox="1"/>
          <p:nvPr/>
        </p:nvSpPr>
        <p:spPr>
          <a:xfrm>
            <a:off x="270900" y="270900"/>
            <a:ext cx="8793900" cy="614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Write an algorithm to check if the array is sorted.</a:t>
            </a:r>
            <a:endParaRPr b="1" sz="24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b="1" lang="en" sz="2400">
                <a:latin typeface="Courier New"/>
                <a:ea typeface="Courier New"/>
                <a:cs typeface="Courier New"/>
                <a:sym typeface="Courier New"/>
              </a:rPr>
              <a:t>boolean isSorted( </a:t>
            </a:r>
            <a:r>
              <a:rPr b="1" lang="en" sz="2400">
                <a:latin typeface="Courier New"/>
                <a:ea typeface="Courier New"/>
                <a:cs typeface="Courier New"/>
                <a:sym typeface="Courier New"/>
              </a:rPr>
              <a:t>A[</a:t>
            </a:r>
            <a:r>
              <a:rPr b="1" lang="en" sz="2400">
                <a:latin typeface="Courier New"/>
                <a:ea typeface="Courier New"/>
                <a:cs typeface="Courier New"/>
                <a:sym typeface="Courier New"/>
              </a:rPr>
              <a:t>0..n-1] )</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400">
                <a:latin typeface="Courier New"/>
                <a:ea typeface="Courier New"/>
                <a:cs typeface="Courier New"/>
                <a:sym typeface="Courier New"/>
              </a:rPr>
              <a:t>//Checks if the array </a:t>
            </a:r>
            <a:r>
              <a:rPr b="1" lang="en" sz="2400">
                <a:latin typeface="Courier New"/>
                <a:ea typeface="Courier New"/>
                <a:cs typeface="Courier New"/>
                <a:sym typeface="Courier New"/>
              </a:rPr>
              <a:t>A</a:t>
            </a:r>
            <a:r>
              <a:rPr lang="en" sz="2400">
                <a:latin typeface="Courier New"/>
                <a:ea typeface="Courier New"/>
                <a:cs typeface="Courier New"/>
                <a:sym typeface="Courier New"/>
              </a:rPr>
              <a:t> is sorted.</a:t>
            </a:r>
            <a:endParaRPr sz="2400">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//Input: An array </a:t>
            </a:r>
            <a:r>
              <a:rPr b="1" lang="en" sz="2400">
                <a:solidFill>
                  <a:schemeClr val="dk1"/>
                </a:solidFill>
                <a:latin typeface="Courier New"/>
                <a:ea typeface="Courier New"/>
                <a:cs typeface="Courier New"/>
                <a:sym typeface="Courier New"/>
              </a:rPr>
              <a:t>A</a:t>
            </a:r>
            <a:r>
              <a:rPr lang="en" sz="2400">
                <a:solidFill>
                  <a:schemeClr val="dk1"/>
                </a:solidFill>
                <a:latin typeface="Courier New"/>
                <a:ea typeface="Courier New"/>
                <a:cs typeface="Courier New"/>
                <a:sym typeface="Courier New"/>
              </a:rPr>
              <a:t> of orderable elements by ≤.</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//Output: Return </a:t>
            </a:r>
            <a:r>
              <a:rPr b="1" lang="en" sz="2400">
                <a:solidFill>
                  <a:schemeClr val="dk1"/>
                </a:solidFill>
                <a:latin typeface="Courier New"/>
                <a:ea typeface="Courier New"/>
                <a:cs typeface="Courier New"/>
                <a:sym typeface="Courier New"/>
              </a:rPr>
              <a:t>TRUE</a:t>
            </a:r>
            <a:r>
              <a:rPr lang="en" sz="2400">
                <a:solidFill>
                  <a:schemeClr val="dk1"/>
                </a:solidFill>
                <a:latin typeface="Courier New"/>
                <a:ea typeface="Courier New"/>
                <a:cs typeface="Courier New"/>
                <a:sym typeface="Courier New"/>
              </a:rPr>
              <a:t> if array is sorted.</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        </a:t>
            </a:r>
            <a:r>
              <a:rPr b="1" lang="en" sz="2400">
                <a:solidFill>
                  <a:schemeClr val="dk1"/>
                </a:solidFill>
                <a:latin typeface="Courier New"/>
                <a:ea typeface="Courier New"/>
                <a:cs typeface="Courier New"/>
                <a:sym typeface="Courier New"/>
              </a:rPr>
              <a:t>FALSE</a:t>
            </a:r>
            <a:r>
              <a:rPr lang="en" sz="2400">
                <a:solidFill>
                  <a:schemeClr val="dk1"/>
                </a:solidFill>
                <a:latin typeface="Courier New"/>
                <a:ea typeface="Courier New"/>
                <a:cs typeface="Courier New"/>
                <a:sym typeface="Courier New"/>
              </a:rPr>
              <a:t> otherwise.</a:t>
            </a:r>
            <a:endParaRPr sz="2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for i ← 0 to n-2</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	if(</a:t>
            </a:r>
            <a:r>
              <a:rPr b="1" lang="en" sz="2400">
                <a:latin typeface="Courier New"/>
                <a:ea typeface="Courier New"/>
                <a:cs typeface="Courier New"/>
                <a:sym typeface="Courier New"/>
              </a:rPr>
              <a:t>A[</a:t>
            </a:r>
            <a:r>
              <a:rPr b="1" lang="en" sz="2400">
                <a:latin typeface="Courier New"/>
                <a:ea typeface="Courier New"/>
                <a:cs typeface="Courier New"/>
                <a:sym typeface="Courier New"/>
              </a:rPr>
              <a:t>i] &gt; </a:t>
            </a:r>
            <a:r>
              <a:rPr b="1" lang="en" sz="2400">
                <a:latin typeface="Courier New"/>
                <a:ea typeface="Courier New"/>
                <a:cs typeface="Courier New"/>
                <a:sym typeface="Courier New"/>
              </a:rPr>
              <a:t>A[</a:t>
            </a:r>
            <a:r>
              <a:rPr b="1" lang="en" sz="2400">
                <a:latin typeface="Courier New"/>
                <a:ea typeface="Courier New"/>
                <a:cs typeface="Courier New"/>
                <a:sym typeface="Courier New"/>
              </a:rPr>
              <a:t>i+1])</a:t>
            </a:r>
            <a:r>
              <a:rPr lang="en" sz="2400">
                <a:latin typeface="Courier New"/>
                <a:ea typeface="Courier New"/>
                <a:cs typeface="Courier New"/>
                <a:sym typeface="Courier New"/>
              </a:rPr>
              <a:t> //not in order</a:t>
            </a:r>
            <a:endParaRPr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		return FALSE</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return TRUE</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3"/>
          <p:cNvSpPr txBox="1"/>
          <p:nvPr/>
        </p:nvSpPr>
        <p:spPr>
          <a:xfrm>
            <a:off x="270900" y="270900"/>
            <a:ext cx="8793900" cy="614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Sort by fixing the problems while checking for sortedness.</a:t>
            </a:r>
            <a:endParaRPr b="1" sz="24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b="1" lang="en" sz="2400">
                <a:latin typeface="Courier New"/>
                <a:ea typeface="Courier New"/>
                <a:cs typeface="Courier New"/>
                <a:sym typeface="Courier New"/>
              </a:rPr>
              <a:t>SortByCheckingSortedness( </a:t>
            </a:r>
            <a:r>
              <a:rPr b="1" lang="en" sz="2400">
                <a:latin typeface="Courier New"/>
                <a:ea typeface="Courier New"/>
                <a:cs typeface="Courier New"/>
                <a:sym typeface="Courier New"/>
              </a:rPr>
              <a:t>A[</a:t>
            </a:r>
            <a:r>
              <a:rPr b="1" lang="en" sz="2400">
                <a:latin typeface="Courier New"/>
                <a:ea typeface="Courier New"/>
                <a:cs typeface="Courier New"/>
                <a:sym typeface="Courier New"/>
              </a:rPr>
              <a:t>0..n-1] )</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400">
                <a:latin typeface="Courier New"/>
                <a:ea typeface="Courier New"/>
                <a:cs typeface="Courier New"/>
                <a:sym typeface="Courier New"/>
              </a:rPr>
              <a:t>//Sorts by Checking sortedness.</a:t>
            </a:r>
            <a:endParaRPr sz="2400">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//Input: An array </a:t>
            </a:r>
            <a:r>
              <a:rPr b="1" lang="en" sz="2400">
                <a:solidFill>
                  <a:schemeClr val="dk1"/>
                </a:solidFill>
                <a:latin typeface="Courier New"/>
                <a:ea typeface="Courier New"/>
                <a:cs typeface="Courier New"/>
                <a:sym typeface="Courier New"/>
              </a:rPr>
              <a:t>A</a:t>
            </a:r>
            <a:r>
              <a:rPr lang="en" sz="2400">
                <a:solidFill>
                  <a:schemeClr val="dk1"/>
                </a:solidFill>
                <a:latin typeface="Courier New"/>
                <a:ea typeface="Courier New"/>
                <a:cs typeface="Courier New"/>
                <a:sym typeface="Courier New"/>
              </a:rPr>
              <a:t> of orderable elements by ≤.</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//Output: Sorted array A.</a:t>
            </a:r>
            <a:endParaRPr sz="2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for i ← 0 to n-2</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	if(</a:t>
            </a:r>
            <a:r>
              <a:rPr b="1" lang="en" sz="2400">
                <a:latin typeface="Courier New"/>
                <a:ea typeface="Courier New"/>
                <a:cs typeface="Courier New"/>
                <a:sym typeface="Courier New"/>
              </a:rPr>
              <a:t>A[</a:t>
            </a:r>
            <a:r>
              <a:rPr b="1" lang="en" sz="2400">
                <a:latin typeface="Courier New"/>
                <a:ea typeface="Courier New"/>
                <a:cs typeface="Courier New"/>
                <a:sym typeface="Courier New"/>
              </a:rPr>
              <a:t>i] &gt; </a:t>
            </a:r>
            <a:r>
              <a:rPr b="1" lang="en" sz="2400">
                <a:latin typeface="Courier New"/>
                <a:ea typeface="Courier New"/>
                <a:cs typeface="Courier New"/>
                <a:sym typeface="Courier New"/>
              </a:rPr>
              <a:t>A[</a:t>
            </a:r>
            <a:r>
              <a:rPr b="1" lang="en" sz="2400">
                <a:latin typeface="Courier New"/>
                <a:ea typeface="Courier New"/>
                <a:cs typeface="Courier New"/>
                <a:sym typeface="Courier New"/>
              </a:rPr>
              <a:t>i+1])</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		Swap </a:t>
            </a:r>
            <a:r>
              <a:rPr b="1" lang="en" sz="2400">
                <a:solidFill>
                  <a:schemeClr val="dk1"/>
                </a:solidFill>
                <a:latin typeface="Courier New"/>
                <a:ea typeface="Courier New"/>
                <a:cs typeface="Courier New"/>
                <a:sym typeface="Courier New"/>
              </a:rPr>
              <a:t>A[</a:t>
            </a:r>
            <a:r>
              <a:rPr b="1" lang="en" sz="2400">
                <a:solidFill>
                  <a:schemeClr val="dk1"/>
                </a:solidFill>
                <a:latin typeface="Courier New"/>
                <a:ea typeface="Courier New"/>
                <a:cs typeface="Courier New"/>
                <a:sym typeface="Courier New"/>
              </a:rPr>
              <a:t>i] with </a:t>
            </a:r>
            <a:r>
              <a:rPr b="1" lang="en" sz="2400">
                <a:solidFill>
                  <a:schemeClr val="dk1"/>
                </a:solidFill>
                <a:latin typeface="Courier New"/>
                <a:ea typeface="Courier New"/>
                <a:cs typeface="Courier New"/>
                <a:sym typeface="Courier New"/>
              </a:rPr>
              <a:t>A[</a:t>
            </a:r>
            <a:r>
              <a:rPr b="1" lang="en" sz="2400">
                <a:solidFill>
                  <a:schemeClr val="dk1"/>
                </a:solidFill>
                <a:latin typeface="Courier New"/>
                <a:ea typeface="Courier New"/>
                <a:cs typeface="Courier New"/>
                <a:sym typeface="Courier New"/>
              </a:rPr>
              <a:t>i+1]</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400"/>
              <a:t>Does it sort?</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4"/>
          <p:cNvSpPr txBox="1"/>
          <p:nvPr/>
        </p:nvSpPr>
        <p:spPr>
          <a:xfrm>
            <a:off x="270900" y="270900"/>
            <a:ext cx="8793900" cy="59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Sort by fixing the problems while checking for sortedness.</a:t>
            </a:r>
            <a:endParaRPr b="1" sz="24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b="1" lang="en" sz="2400">
                <a:latin typeface="Courier New"/>
                <a:ea typeface="Courier New"/>
                <a:cs typeface="Courier New"/>
                <a:sym typeface="Courier New"/>
              </a:rPr>
              <a:t>SortByCheckingSortedness2( </a:t>
            </a:r>
            <a:r>
              <a:rPr b="1" lang="en" sz="2400">
                <a:latin typeface="Courier New"/>
                <a:ea typeface="Courier New"/>
                <a:cs typeface="Courier New"/>
                <a:sym typeface="Courier New"/>
              </a:rPr>
              <a:t>A[</a:t>
            </a:r>
            <a:r>
              <a:rPr b="1" lang="en" sz="2400">
                <a:latin typeface="Courier New"/>
                <a:ea typeface="Courier New"/>
                <a:cs typeface="Courier New"/>
                <a:sym typeface="Courier New"/>
              </a:rPr>
              <a:t>0..n-1] )</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400">
                <a:latin typeface="Courier New"/>
                <a:ea typeface="Courier New"/>
                <a:cs typeface="Courier New"/>
                <a:sym typeface="Courier New"/>
              </a:rPr>
              <a:t>//Sorts by Checking sortedness.</a:t>
            </a:r>
            <a:endParaRPr sz="2400">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//Input: An array </a:t>
            </a:r>
            <a:r>
              <a:rPr b="1" lang="en" sz="2400">
                <a:solidFill>
                  <a:schemeClr val="dk1"/>
                </a:solidFill>
                <a:latin typeface="Courier New"/>
                <a:ea typeface="Courier New"/>
                <a:cs typeface="Courier New"/>
                <a:sym typeface="Courier New"/>
              </a:rPr>
              <a:t>A</a:t>
            </a:r>
            <a:r>
              <a:rPr lang="en" sz="2400">
                <a:solidFill>
                  <a:schemeClr val="dk1"/>
                </a:solidFill>
                <a:latin typeface="Courier New"/>
                <a:ea typeface="Courier New"/>
                <a:cs typeface="Courier New"/>
                <a:sym typeface="Courier New"/>
              </a:rPr>
              <a:t> of orderable elements by ≤.</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//Output: Sorted array A.</a:t>
            </a:r>
            <a:endParaRPr sz="2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while (TRUE)</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for i ← 0 to n-2</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if(</a:t>
            </a:r>
            <a:r>
              <a:rPr b="1" lang="en" sz="2400">
                <a:latin typeface="Courier New"/>
                <a:ea typeface="Courier New"/>
                <a:cs typeface="Courier New"/>
                <a:sym typeface="Courier New"/>
              </a:rPr>
              <a:t>A[</a:t>
            </a:r>
            <a:r>
              <a:rPr b="1" lang="en" sz="2400">
                <a:latin typeface="Courier New"/>
                <a:ea typeface="Courier New"/>
                <a:cs typeface="Courier New"/>
                <a:sym typeface="Courier New"/>
              </a:rPr>
              <a:t>i] &gt; </a:t>
            </a:r>
            <a:r>
              <a:rPr b="1" lang="en" sz="2400">
                <a:latin typeface="Courier New"/>
                <a:ea typeface="Courier New"/>
                <a:cs typeface="Courier New"/>
                <a:sym typeface="Courier New"/>
              </a:rPr>
              <a:t>A[</a:t>
            </a:r>
            <a:r>
              <a:rPr b="1" lang="en" sz="2400">
                <a:latin typeface="Courier New"/>
                <a:ea typeface="Courier New"/>
                <a:cs typeface="Courier New"/>
                <a:sym typeface="Courier New"/>
              </a:rPr>
              <a:t>i+1])</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Swap </a:t>
            </a:r>
            <a:r>
              <a:rPr b="1" lang="en" sz="2400">
                <a:solidFill>
                  <a:schemeClr val="dk1"/>
                </a:solidFill>
                <a:latin typeface="Courier New"/>
                <a:ea typeface="Courier New"/>
                <a:cs typeface="Courier New"/>
                <a:sym typeface="Courier New"/>
              </a:rPr>
              <a:t>A[</a:t>
            </a:r>
            <a:r>
              <a:rPr b="1" lang="en" sz="2400">
                <a:solidFill>
                  <a:schemeClr val="dk1"/>
                </a:solidFill>
                <a:latin typeface="Courier New"/>
                <a:ea typeface="Courier New"/>
                <a:cs typeface="Courier New"/>
                <a:sym typeface="Courier New"/>
              </a:rPr>
              <a:t>i] with </a:t>
            </a:r>
            <a:r>
              <a:rPr b="1" lang="en" sz="2400">
                <a:solidFill>
                  <a:schemeClr val="dk1"/>
                </a:solidFill>
                <a:latin typeface="Courier New"/>
                <a:ea typeface="Courier New"/>
                <a:cs typeface="Courier New"/>
                <a:sym typeface="Courier New"/>
              </a:rPr>
              <a:t>A[</a:t>
            </a:r>
            <a:r>
              <a:rPr b="1" lang="en" sz="2400">
                <a:solidFill>
                  <a:schemeClr val="dk1"/>
                </a:solidFill>
                <a:latin typeface="Courier New"/>
                <a:ea typeface="Courier New"/>
                <a:cs typeface="Courier New"/>
                <a:sym typeface="Courier New"/>
              </a:rPr>
              <a:t>i+1]</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if(isSorted( </a:t>
            </a:r>
            <a:r>
              <a:rPr b="1" lang="en" sz="2400">
                <a:solidFill>
                  <a:schemeClr val="dk1"/>
                </a:solidFill>
                <a:latin typeface="Courier New"/>
                <a:ea typeface="Courier New"/>
                <a:cs typeface="Courier New"/>
                <a:sym typeface="Courier New"/>
              </a:rPr>
              <a:t>A[</a:t>
            </a:r>
            <a:r>
              <a:rPr b="1" lang="en" sz="2400">
                <a:solidFill>
                  <a:schemeClr val="dk1"/>
                </a:solidFill>
                <a:latin typeface="Courier New"/>
                <a:ea typeface="Courier New"/>
                <a:cs typeface="Courier New"/>
                <a:sym typeface="Courier New"/>
              </a:rPr>
              <a:t>0..n-1] ))</a:t>
            </a:r>
            <a:endParaRPr b="1" sz="2400">
              <a:solidFill>
                <a:schemeClr val="dk1"/>
              </a:solidFill>
              <a:latin typeface="Courier New"/>
              <a:ea typeface="Courier New"/>
              <a:cs typeface="Courier New"/>
              <a:sym typeface="Courier New"/>
            </a:endParaRPr>
          </a:p>
          <a:p>
            <a:pPr indent="457200" lvl="0" marL="457200" rtl="0" algn="l">
              <a:lnSpc>
                <a:spcPct val="115000"/>
              </a:lnSpc>
              <a:spcBef>
                <a:spcPts val="0"/>
              </a:spcBef>
              <a:spcAft>
                <a:spcPts val="0"/>
              </a:spcAft>
              <a:buNone/>
            </a:pPr>
            <a:r>
              <a:rPr b="1" lang="en" sz="2400">
                <a:latin typeface="Courier New"/>
                <a:ea typeface="Courier New"/>
                <a:cs typeface="Courier New"/>
                <a:sym typeface="Courier New"/>
              </a:rPr>
              <a:t>return</a:t>
            </a:r>
            <a:endParaRPr sz="24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lang="en" sz="2400"/>
              <a:t>Does it sort and that too in a finite amount of time?</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5"/>
          <p:cNvSpPr txBox="1"/>
          <p:nvPr/>
        </p:nvSpPr>
        <p:spPr>
          <a:xfrm>
            <a:off x="270900" y="270900"/>
            <a:ext cx="8793900" cy="59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Sort by fixing the problems while checking for sortedness.</a:t>
            </a:r>
            <a:endParaRPr b="1" sz="24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b="1" lang="en" sz="2400">
                <a:latin typeface="Courier New"/>
                <a:ea typeface="Courier New"/>
                <a:cs typeface="Courier New"/>
                <a:sym typeface="Courier New"/>
              </a:rPr>
              <a:t>SortByCheckingSortedness3( </a:t>
            </a:r>
            <a:r>
              <a:rPr b="1" lang="en" sz="2400">
                <a:latin typeface="Courier New"/>
                <a:ea typeface="Courier New"/>
                <a:cs typeface="Courier New"/>
                <a:sym typeface="Courier New"/>
              </a:rPr>
              <a:t>A[</a:t>
            </a:r>
            <a:r>
              <a:rPr b="1" lang="en" sz="2400">
                <a:latin typeface="Courier New"/>
                <a:ea typeface="Courier New"/>
                <a:cs typeface="Courier New"/>
                <a:sym typeface="Courier New"/>
              </a:rPr>
              <a:t>0..n-1] )</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400">
                <a:latin typeface="Courier New"/>
                <a:ea typeface="Courier New"/>
                <a:cs typeface="Courier New"/>
                <a:sym typeface="Courier New"/>
              </a:rPr>
              <a:t>//Sorts by Checking sortedness.</a:t>
            </a:r>
            <a:endParaRPr sz="2400">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//Input: An array </a:t>
            </a:r>
            <a:r>
              <a:rPr b="1" lang="en" sz="2400">
                <a:solidFill>
                  <a:schemeClr val="dk1"/>
                </a:solidFill>
                <a:latin typeface="Courier New"/>
                <a:ea typeface="Courier New"/>
                <a:cs typeface="Courier New"/>
                <a:sym typeface="Courier New"/>
              </a:rPr>
              <a:t>A</a:t>
            </a:r>
            <a:r>
              <a:rPr lang="en" sz="2400">
                <a:solidFill>
                  <a:schemeClr val="dk1"/>
                </a:solidFill>
                <a:latin typeface="Courier New"/>
                <a:ea typeface="Courier New"/>
                <a:cs typeface="Courier New"/>
                <a:sym typeface="Courier New"/>
              </a:rPr>
              <a:t> of orderable elements by ≤.</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//Output: Sorted array A.</a:t>
            </a:r>
            <a:endParaRPr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for i ← 0 to n-2</a:t>
            </a:r>
            <a:r>
              <a:rPr lang="en" sz="2400">
                <a:latin typeface="Courier New"/>
                <a:ea typeface="Courier New"/>
                <a:cs typeface="Courier New"/>
                <a:sym typeface="Courier New"/>
              </a:rPr>
              <a:t> //n-1 consecutive pairs</a:t>
            </a:r>
            <a:endParaRPr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if(</a:t>
            </a:r>
            <a:r>
              <a:rPr b="1" lang="en" sz="2400">
                <a:latin typeface="Courier New"/>
                <a:ea typeface="Courier New"/>
                <a:cs typeface="Courier New"/>
                <a:sym typeface="Courier New"/>
              </a:rPr>
              <a:t>A[</a:t>
            </a:r>
            <a:r>
              <a:rPr b="1" lang="en" sz="2400">
                <a:latin typeface="Courier New"/>
                <a:ea typeface="Courier New"/>
                <a:cs typeface="Courier New"/>
                <a:sym typeface="Courier New"/>
              </a:rPr>
              <a:t>i] &gt; </a:t>
            </a:r>
            <a:r>
              <a:rPr b="1" lang="en" sz="2400">
                <a:latin typeface="Courier New"/>
                <a:ea typeface="Courier New"/>
                <a:cs typeface="Courier New"/>
                <a:sym typeface="Courier New"/>
              </a:rPr>
              <a:t>A[</a:t>
            </a:r>
            <a:r>
              <a:rPr b="1" lang="en" sz="2400">
                <a:latin typeface="Courier New"/>
                <a:ea typeface="Courier New"/>
                <a:cs typeface="Courier New"/>
                <a:sym typeface="Courier New"/>
              </a:rPr>
              <a:t>i+1])</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Swap </a:t>
            </a:r>
            <a:r>
              <a:rPr b="1" lang="en" sz="2400">
                <a:solidFill>
                  <a:schemeClr val="dk1"/>
                </a:solidFill>
                <a:latin typeface="Courier New"/>
                <a:ea typeface="Courier New"/>
                <a:cs typeface="Courier New"/>
                <a:sym typeface="Courier New"/>
              </a:rPr>
              <a:t>A[</a:t>
            </a:r>
            <a:r>
              <a:rPr b="1" lang="en" sz="2400">
                <a:solidFill>
                  <a:schemeClr val="dk1"/>
                </a:solidFill>
                <a:latin typeface="Courier New"/>
                <a:ea typeface="Courier New"/>
                <a:cs typeface="Courier New"/>
                <a:sym typeface="Courier New"/>
              </a:rPr>
              <a:t>i] with </a:t>
            </a:r>
            <a:r>
              <a:rPr b="1" lang="en" sz="2400">
                <a:solidFill>
                  <a:schemeClr val="dk1"/>
                </a:solidFill>
                <a:latin typeface="Courier New"/>
                <a:ea typeface="Courier New"/>
                <a:cs typeface="Courier New"/>
                <a:sym typeface="Courier New"/>
              </a:rPr>
              <a:t>A[</a:t>
            </a:r>
            <a:r>
              <a:rPr b="1" lang="en" sz="2400">
                <a:solidFill>
                  <a:schemeClr val="dk1"/>
                </a:solidFill>
                <a:latin typeface="Courier New"/>
                <a:ea typeface="Courier New"/>
                <a:cs typeface="Courier New"/>
                <a:sym typeface="Courier New"/>
              </a:rPr>
              <a:t>i+1]</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if(isSorted( </a:t>
            </a:r>
            <a:r>
              <a:rPr b="1" lang="en" sz="2400">
                <a:solidFill>
                  <a:schemeClr val="dk1"/>
                </a:solidFill>
                <a:latin typeface="Courier New"/>
                <a:ea typeface="Courier New"/>
                <a:cs typeface="Courier New"/>
                <a:sym typeface="Courier New"/>
              </a:rPr>
              <a:t>A[</a:t>
            </a:r>
            <a:r>
              <a:rPr b="1" lang="en" sz="2400">
                <a:solidFill>
                  <a:schemeClr val="dk1"/>
                </a:solidFill>
                <a:latin typeface="Courier New"/>
                <a:ea typeface="Courier New"/>
                <a:cs typeface="Courier New"/>
                <a:sym typeface="Courier New"/>
              </a:rPr>
              <a:t>0..n-1] ))</a:t>
            </a:r>
            <a:endParaRPr b="1" sz="2400">
              <a:solidFill>
                <a:schemeClr val="dk1"/>
              </a:solidFill>
              <a:latin typeface="Courier New"/>
              <a:ea typeface="Courier New"/>
              <a:cs typeface="Courier New"/>
              <a:sym typeface="Courier New"/>
            </a:endParaRPr>
          </a:p>
          <a:p>
            <a:pPr indent="457200" lvl="0" marL="457200" rtl="0" algn="l">
              <a:lnSpc>
                <a:spcPct val="115000"/>
              </a:lnSpc>
              <a:spcBef>
                <a:spcPts val="0"/>
              </a:spcBef>
              <a:spcAft>
                <a:spcPts val="0"/>
              </a:spcAft>
              <a:buNone/>
            </a:pPr>
            <a:r>
              <a:rPr b="1" lang="en" sz="2400">
                <a:latin typeface="Courier New"/>
                <a:ea typeface="Courier New"/>
                <a:cs typeface="Courier New"/>
                <a:sym typeface="Courier New"/>
              </a:rPr>
              <a:t>r</a:t>
            </a:r>
            <a:r>
              <a:rPr b="1" lang="en" sz="2400">
                <a:latin typeface="Courier New"/>
                <a:ea typeface="Courier New"/>
                <a:cs typeface="Courier New"/>
                <a:sym typeface="Courier New"/>
              </a:rPr>
              <a:t>eturn</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solidFill>
                  <a:schemeClr val="dk1"/>
                </a:solidFill>
                <a:latin typeface="Courier New"/>
                <a:ea typeface="Courier New"/>
                <a:cs typeface="Courier New"/>
                <a:sym typeface="Courier New"/>
              </a:rPr>
              <a:t>SortByCheckingSortedness3(A[0..n-2])</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400"/>
              <a:t>It should sort. </a:t>
            </a:r>
            <a:endParaRPr sz="2400"/>
          </a:p>
          <a:p>
            <a:pPr indent="0" lvl="0" marL="0" rtl="0" algn="l">
              <a:lnSpc>
                <a:spcPct val="115000"/>
              </a:lnSpc>
              <a:spcBef>
                <a:spcPts val="0"/>
              </a:spcBef>
              <a:spcAft>
                <a:spcPts val="0"/>
              </a:spcAft>
              <a:buNone/>
            </a:pPr>
            <a:r>
              <a:rPr lang="en" sz="2400"/>
              <a:t>Can we move </a:t>
            </a:r>
            <a:r>
              <a:rPr b="1" lang="en" sz="2400">
                <a:solidFill>
                  <a:schemeClr val="dk1"/>
                </a:solidFill>
                <a:latin typeface="Courier New"/>
                <a:ea typeface="Courier New"/>
                <a:cs typeface="Courier New"/>
                <a:sym typeface="Courier New"/>
              </a:rPr>
              <a:t>isSorted()</a:t>
            </a:r>
            <a:r>
              <a:rPr lang="en" sz="2400"/>
              <a:t> logic into the </a:t>
            </a:r>
            <a:r>
              <a:rPr b="1" lang="en" sz="2400">
                <a:solidFill>
                  <a:schemeClr val="dk1"/>
                </a:solidFill>
                <a:latin typeface="Courier New"/>
                <a:ea typeface="Courier New"/>
                <a:cs typeface="Courier New"/>
                <a:sym typeface="Courier New"/>
              </a:rPr>
              <a:t>for</a:t>
            </a:r>
            <a:r>
              <a:rPr lang="en" sz="2400"/>
              <a:t> loop?</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6"/>
          <p:cNvSpPr txBox="1"/>
          <p:nvPr/>
        </p:nvSpPr>
        <p:spPr>
          <a:xfrm>
            <a:off x="270900" y="270900"/>
            <a:ext cx="8793900" cy="59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Courier New"/>
                <a:ea typeface="Courier New"/>
                <a:cs typeface="Courier New"/>
                <a:sym typeface="Courier New"/>
              </a:rPr>
              <a:t>Algorithm </a:t>
            </a:r>
            <a:r>
              <a:rPr b="1" lang="en" sz="2400">
                <a:solidFill>
                  <a:schemeClr val="dk1"/>
                </a:solidFill>
                <a:latin typeface="Courier New"/>
                <a:ea typeface="Courier New"/>
                <a:cs typeface="Courier New"/>
                <a:sym typeface="Courier New"/>
              </a:rPr>
              <a:t>SortByCheckingSortedness4</a:t>
            </a:r>
            <a:r>
              <a:rPr b="1" lang="en" sz="2400">
                <a:latin typeface="Courier New"/>
                <a:ea typeface="Courier New"/>
                <a:cs typeface="Courier New"/>
                <a:sym typeface="Courier New"/>
              </a:rPr>
              <a:t>(A[0..n-1])</a:t>
            </a:r>
            <a:endParaRPr b="1" sz="24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2400">
                <a:solidFill>
                  <a:schemeClr val="dk1"/>
                </a:solidFill>
              </a:rPr>
              <a:t>//Sorts by an improved Bubble Sort algorithm.</a:t>
            </a:r>
            <a:endParaRPr sz="2400">
              <a:solidFill>
                <a:schemeClr val="dk1"/>
              </a:solidFill>
            </a:endParaRPr>
          </a:p>
          <a:p>
            <a:pPr indent="0" lvl="0" marL="0" rtl="0" algn="l">
              <a:spcBef>
                <a:spcPts val="0"/>
              </a:spcBef>
              <a:spcAft>
                <a:spcPts val="0"/>
              </a:spcAft>
              <a:buNone/>
            </a:pPr>
            <a:r>
              <a:rPr lang="en" sz="2400">
                <a:solidFill>
                  <a:schemeClr val="dk1"/>
                </a:solidFill>
              </a:rPr>
              <a:t>//Input: An array </a:t>
            </a:r>
            <a:r>
              <a:rPr b="1" lang="en" sz="2400">
                <a:solidFill>
                  <a:schemeClr val="dk1"/>
                </a:solidFill>
              </a:rPr>
              <a:t>A</a:t>
            </a:r>
            <a:r>
              <a:rPr lang="en" sz="2400">
                <a:solidFill>
                  <a:schemeClr val="dk1"/>
                </a:solidFill>
              </a:rPr>
              <a:t> of orderable elements by ≤.</a:t>
            </a:r>
            <a:endParaRPr sz="2400">
              <a:solidFill>
                <a:schemeClr val="dk1"/>
              </a:solidFill>
            </a:endParaRPr>
          </a:p>
          <a:p>
            <a:pPr indent="0" lvl="0" marL="0" rtl="0" algn="l">
              <a:spcBef>
                <a:spcPts val="0"/>
              </a:spcBef>
              <a:spcAft>
                <a:spcPts val="0"/>
              </a:spcAft>
              <a:buNone/>
            </a:pPr>
            <a:r>
              <a:rPr lang="en" sz="2400">
                <a:solidFill>
                  <a:schemeClr val="dk1"/>
                </a:solidFill>
              </a:rPr>
              <a:t>//Output: Sorted array </a:t>
            </a:r>
            <a:r>
              <a:rPr b="1" lang="en" sz="2400">
                <a:solidFill>
                  <a:schemeClr val="dk1"/>
                </a:solidFill>
              </a:rPr>
              <a:t>A</a:t>
            </a:r>
            <a:r>
              <a:rPr lang="en" sz="2400">
                <a:solidFill>
                  <a:schemeClr val="dk1"/>
                </a:solidFill>
              </a:rPr>
              <a:t>.</a:t>
            </a:r>
            <a:endParaRPr sz="2400">
              <a:solidFill>
                <a:schemeClr val="dk1"/>
              </a:solidFill>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isSorted</a:t>
            </a:r>
            <a:r>
              <a:rPr b="1" lang="en" sz="2400">
                <a:latin typeface="Courier New"/>
                <a:ea typeface="Courier New"/>
                <a:cs typeface="Courier New"/>
                <a:sym typeface="Courier New"/>
              </a:rPr>
              <a:t> ← TRUE</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for i ← 0 to n-2</a:t>
            </a:r>
            <a:endParaRPr sz="2400"/>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if(A[i] &gt; A[i+1])</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Swap </a:t>
            </a:r>
            <a:r>
              <a:rPr b="1" lang="en" sz="2400">
                <a:solidFill>
                  <a:schemeClr val="dk1"/>
                </a:solidFill>
                <a:latin typeface="Courier New"/>
                <a:ea typeface="Courier New"/>
                <a:cs typeface="Courier New"/>
                <a:sym typeface="Courier New"/>
              </a:rPr>
              <a:t>A</a:t>
            </a:r>
            <a:r>
              <a:rPr b="1" lang="en" sz="2400">
                <a:solidFill>
                  <a:schemeClr val="dk1"/>
                </a:solidFill>
                <a:latin typeface="Courier New"/>
                <a:ea typeface="Courier New"/>
                <a:cs typeface="Courier New"/>
                <a:sym typeface="Courier New"/>
              </a:rPr>
              <a:t>[i] with A[i+1]</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solidFill>
                  <a:schemeClr val="dk1"/>
                </a:solidFill>
                <a:latin typeface="Courier New"/>
                <a:ea typeface="Courier New"/>
                <a:cs typeface="Courier New"/>
                <a:sym typeface="Courier New"/>
              </a:rPr>
              <a:t>		</a:t>
            </a:r>
            <a:r>
              <a:rPr b="1" lang="en" sz="2400">
                <a:solidFill>
                  <a:schemeClr val="dk1"/>
                </a:solidFill>
                <a:latin typeface="Courier New"/>
                <a:ea typeface="Courier New"/>
                <a:cs typeface="Courier New"/>
                <a:sym typeface="Courier New"/>
              </a:rPr>
              <a:t>isSorted</a:t>
            </a:r>
            <a:r>
              <a:rPr b="1" lang="en" sz="2400">
                <a:solidFill>
                  <a:schemeClr val="dk1"/>
                </a:solidFill>
                <a:latin typeface="Courier New"/>
                <a:ea typeface="Courier New"/>
                <a:cs typeface="Courier New"/>
                <a:sym typeface="Courier New"/>
              </a:rPr>
              <a:t> ← FALSE</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if(</a:t>
            </a:r>
            <a:r>
              <a:rPr b="1" lang="en" sz="2400">
                <a:solidFill>
                  <a:schemeClr val="dk1"/>
                </a:solidFill>
                <a:latin typeface="Courier New"/>
                <a:ea typeface="Courier New"/>
                <a:cs typeface="Courier New"/>
                <a:sym typeface="Courier New"/>
              </a:rPr>
              <a:t>isSorted</a:t>
            </a:r>
            <a:r>
              <a:rPr b="1" lang="en" sz="2400">
                <a:latin typeface="Courier New"/>
                <a:ea typeface="Courier New"/>
                <a:cs typeface="Courier New"/>
                <a:sym typeface="Courier New"/>
              </a:rPr>
              <a:t> = TRUE</a:t>
            </a:r>
            <a:r>
              <a:rPr b="1" lang="en" sz="2400">
                <a:solidFill>
                  <a:schemeClr val="dk1"/>
                </a:solidFill>
                <a:latin typeface="Courier New"/>
                <a:ea typeface="Courier New"/>
                <a:cs typeface="Courier New"/>
                <a:sym typeface="Courier New"/>
              </a:rPr>
              <a:t>)</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solidFill>
                  <a:schemeClr val="dk1"/>
                </a:solidFill>
                <a:latin typeface="Courier New"/>
                <a:ea typeface="Courier New"/>
                <a:cs typeface="Courier New"/>
                <a:sym typeface="Courier New"/>
              </a:rPr>
              <a:t>	return</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solidFill>
                  <a:schemeClr val="dk1"/>
                </a:solidFill>
                <a:latin typeface="Courier New"/>
                <a:ea typeface="Courier New"/>
                <a:cs typeface="Courier New"/>
                <a:sym typeface="Courier New"/>
              </a:rPr>
              <a:t>SortByCheckingSortedness4</a:t>
            </a:r>
            <a:r>
              <a:rPr b="1" lang="en" sz="2400">
                <a:solidFill>
                  <a:schemeClr val="dk1"/>
                </a:solidFill>
                <a:latin typeface="Courier New"/>
                <a:ea typeface="Courier New"/>
                <a:cs typeface="Courier New"/>
                <a:sym typeface="Courier New"/>
              </a:rPr>
              <a:t>(A[0..n-2])</a:t>
            </a:r>
            <a:endParaRPr b="1" sz="2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Clr>
                <a:schemeClr val="dk1"/>
              </a:buClr>
              <a:buSzPts val="1100"/>
              <a:buFont typeface="Arial"/>
              <a:buNone/>
            </a:pPr>
            <a:r>
              <a:rPr lang="en" sz="2400">
                <a:solidFill>
                  <a:schemeClr val="dk1"/>
                </a:solidFill>
              </a:rPr>
              <a:t>Base case for the recursion</a:t>
            </a:r>
            <a:r>
              <a:rPr lang="en" sz="2400">
                <a:solidFill>
                  <a:schemeClr val="dk1"/>
                </a:solidFill>
              </a:rPr>
              <a:t>?</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pic>
        <p:nvPicPr>
          <p:cNvPr id="49" name="Google Shape;49;p11"/>
          <p:cNvPicPr preferRelativeResize="0"/>
          <p:nvPr/>
        </p:nvPicPr>
        <p:blipFill>
          <a:blip r:embed="rId3">
            <a:alphaModFix/>
          </a:blip>
          <a:stretch>
            <a:fillRect/>
          </a:stretch>
        </p:blipFill>
        <p:spPr>
          <a:xfrm>
            <a:off x="1672637" y="0"/>
            <a:ext cx="5798737" cy="685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7"/>
          <p:cNvSpPr txBox="1"/>
          <p:nvPr/>
        </p:nvSpPr>
        <p:spPr>
          <a:xfrm>
            <a:off x="270900" y="270900"/>
            <a:ext cx="8793900" cy="59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Courier New"/>
                <a:ea typeface="Courier New"/>
                <a:cs typeface="Courier New"/>
                <a:sym typeface="Courier New"/>
              </a:rPr>
              <a:t>Algorithm </a:t>
            </a:r>
            <a:r>
              <a:rPr b="1" lang="en" sz="2400">
                <a:solidFill>
                  <a:schemeClr val="dk1"/>
                </a:solidFill>
                <a:latin typeface="Courier New"/>
                <a:ea typeface="Courier New"/>
                <a:cs typeface="Courier New"/>
                <a:sym typeface="Courier New"/>
              </a:rPr>
              <a:t>SortByCheckingSortedness5</a:t>
            </a:r>
            <a:r>
              <a:rPr b="1" lang="en" sz="2400">
                <a:latin typeface="Courier New"/>
                <a:ea typeface="Courier New"/>
                <a:cs typeface="Courier New"/>
                <a:sym typeface="Courier New"/>
              </a:rPr>
              <a:t>(A[0..n-1])</a:t>
            </a:r>
            <a:endParaRPr b="1" sz="24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2400">
                <a:solidFill>
                  <a:schemeClr val="dk1"/>
                </a:solidFill>
              </a:rPr>
              <a:t>//Sorts by an improved Bubble Sort algorithm.</a:t>
            </a:r>
            <a:endParaRPr sz="2400">
              <a:solidFill>
                <a:schemeClr val="dk1"/>
              </a:solidFill>
            </a:endParaRPr>
          </a:p>
          <a:p>
            <a:pPr indent="0" lvl="0" marL="0" rtl="0" algn="l">
              <a:spcBef>
                <a:spcPts val="0"/>
              </a:spcBef>
              <a:spcAft>
                <a:spcPts val="0"/>
              </a:spcAft>
              <a:buNone/>
            </a:pPr>
            <a:r>
              <a:rPr lang="en" sz="2400">
                <a:solidFill>
                  <a:schemeClr val="dk1"/>
                </a:solidFill>
              </a:rPr>
              <a:t>//Input: An array </a:t>
            </a:r>
            <a:r>
              <a:rPr b="1" lang="en" sz="2400">
                <a:solidFill>
                  <a:schemeClr val="dk1"/>
                </a:solidFill>
              </a:rPr>
              <a:t>A</a:t>
            </a:r>
            <a:r>
              <a:rPr lang="en" sz="2400">
                <a:solidFill>
                  <a:schemeClr val="dk1"/>
                </a:solidFill>
              </a:rPr>
              <a:t> of orderable elements by ≤.</a:t>
            </a:r>
            <a:endParaRPr sz="2400">
              <a:solidFill>
                <a:schemeClr val="dk1"/>
              </a:solidFill>
            </a:endParaRPr>
          </a:p>
          <a:p>
            <a:pPr indent="0" lvl="0" marL="0" rtl="0" algn="l">
              <a:spcBef>
                <a:spcPts val="0"/>
              </a:spcBef>
              <a:spcAft>
                <a:spcPts val="0"/>
              </a:spcAft>
              <a:buNone/>
            </a:pPr>
            <a:r>
              <a:rPr lang="en" sz="2400">
                <a:solidFill>
                  <a:schemeClr val="dk1"/>
                </a:solidFill>
              </a:rPr>
              <a:t>//Output: Sorted array </a:t>
            </a:r>
            <a:r>
              <a:rPr b="1" lang="en" sz="2400">
                <a:solidFill>
                  <a:schemeClr val="dk1"/>
                </a:solidFill>
              </a:rPr>
              <a:t>A</a:t>
            </a:r>
            <a:r>
              <a:rPr lang="en" sz="2400">
                <a:solidFill>
                  <a:schemeClr val="dk1"/>
                </a:solidFill>
              </a:rPr>
              <a:t>.</a:t>
            </a:r>
            <a:endParaRPr sz="2400">
              <a:solidFill>
                <a:schemeClr val="dk1"/>
              </a:solidFill>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if(n &lt;= 1) return</a:t>
            </a:r>
            <a:endParaRPr b="1" sz="2400">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isSorted ← TRUE</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for i ← 0 to n-2</a:t>
            </a:r>
            <a:endParaRPr sz="24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	if(A[i] &gt; A[i+1])</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		Swap A[i] with A[i+1]</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		isSorted ← FALSE</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if(isSorted = TRUE)</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	return</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solidFill>
                  <a:schemeClr val="dk1"/>
                </a:solidFill>
                <a:latin typeface="Courier New"/>
                <a:ea typeface="Courier New"/>
                <a:cs typeface="Courier New"/>
                <a:sym typeface="Courier New"/>
              </a:rPr>
              <a:t>SortByCheckingSortedness5(A[0..n-2])</a:t>
            </a:r>
            <a:endParaRPr b="1" sz="2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rPr lang="en" sz="2400">
                <a:solidFill>
                  <a:schemeClr val="dk1"/>
                </a:solidFill>
              </a:rPr>
              <a:t>Can we convert the recursive algorithm to iterative?</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8"/>
          <p:cNvSpPr txBox="1"/>
          <p:nvPr/>
        </p:nvSpPr>
        <p:spPr>
          <a:xfrm>
            <a:off x="270900" y="270900"/>
            <a:ext cx="8793900" cy="59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Courier New"/>
                <a:ea typeface="Courier New"/>
                <a:cs typeface="Courier New"/>
                <a:sym typeface="Courier New"/>
              </a:rPr>
              <a:t>SortByCheckingSortedness6( A[0..n-1] )</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400">
                <a:latin typeface="Courier New"/>
                <a:ea typeface="Courier New"/>
                <a:cs typeface="Courier New"/>
                <a:sym typeface="Courier New"/>
              </a:rPr>
              <a:t>//Sorts by Checking sortedness.</a:t>
            </a:r>
            <a:endParaRPr sz="2400">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//Input: An array </a:t>
            </a:r>
            <a:r>
              <a:rPr b="1" lang="en" sz="2400">
                <a:solidFill>
                  <a:schemeClr val="dk1"/>
                </a:solidFill>
                <a:latin typeface="Courier New"/>
                <a:ea typeface="Courier New"/>
                <a:cs typeface="Courier New"/>
                <a:sym typeface="Courier New"/>
              </a:rPr>
              <a:t>A</a:t>
            </a:r>
            <a:r>
              <a:rPr lang="en" sz="2400">
                <a:solidFill>
                  <a:schemeClr val="dk1"/>
                </a:solidFill>
                <a:latin typeface="Courier New"/>
                <a:ea typeface="Courier New"/>
                <a:cs typeface="Courier New"/>
                <a:sym typeface="Courier New"/>
              </a:rPr>
              <a:t> of orderable elements by ≤.</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400">
                <a:solidFill>
                  <a:schemeClr val="dk1"/>
                </a:solidFill>
                <a:latin typeface="Courier New"/>
                <a:ea typeface="Courier New"/>
                <a:cs typeface="Courier New"/>
                <a:sym typeface="Courier New"/>
              </a:rPr>
              <a:t>//Output: Sorted array A.</a:t>
            </a:r>
            <a:endParaRPr sz="2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m ← n</a:t>
            </a:r>
            <a:endParaRPr b="1" sz="2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while(m&gt;1)</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	</a:t>
            </a:r>
            <a:r>
              <a:rPr b="1" lang="en" sz="2400">
                <a:solidFill>
                  <a:schemeClr val="dk1"/>
                </a:solidFill>
                <a:latin typeface="Courier New"/>
                <a:ea typeface="Courier New"/>
                <a:cs typeface="Courier New"/>
                <a:sym typeface="Courier New"/>
              </a:rPr>
              <a:t>isSorted ← TRUE</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for i ← 0 to m-2</a:t>
            </a:r>
            <a:r>
              <a:rPr lang="en" sz="2400">
                <a:latin typeface="Courier New"/>
                <a:ea typeface="Courier New"/>
                <a:cs typeface="Courier New"/>
                <a:sym typeface="Courier New"/>
              </a:rPr>
              <a:t> //m-1 consecutive pairs</a:t>
            </a:r>
            <a:endParaRPr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if(A[i] &gt; A[i+1])</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Swap </a:t>
            </a:r>
            <a:r>
              <a:rPr b="1" lang="en" sz="2400">
                <a:solidFill>
                  <a:schemeClr val="dk1"/>
                </a:solidFill>
                <a:latin typeface="Courier New"/>
                <a:ea typeface="Courier New"/>
                <a:cs typeface="Courier New"/>
                <a:sym typeface="Courier New"/>
              </a:rPr>
              <a:t>A[i] with A[i+1]</a:t>
            </a:r>
            <a:endParaRPr b="1" sz="2400">
              <a:solidFill>
                <a:schemeClr val="dk1"/>
              </a:solidFill>
              <a:latin typeface="Courier New"/>
              <a:ea typeface="Courier New"/>
              <a:cs typeface="Courier New"/>
              <a:sym typeface="Courier New"/>
            </a:endParaRPr>
          </a:p>
          <a:p>
            <a:pPr indent="457200" lvl="0" marL="914400" rtl="0" algn="l">
              <a:lnSpc>
                <a:spcPct val="115000"/>
              </a:lnSpc>
              <a:spcBef>
                <a:spcPts val="0"/>
              </a:spcBef>
              <a:spcAft>
                <a:spcPts val="0"/>
              </a:spcAft>
              <a:buNone/>
            </a:pPr>
            <a:r>
              <a:rPr b="1" lang="en" sz="2400">
                <a:solidFill>
                  <a:schemeClr val="dk1"/>
                </a:solidFill>
                <a:latin typeface="Courier New"/>
                <a:ea typeface="Courier New"/>
                <a:cs typeface="Courier New"/>
                <a:sym typeface="Courier New"/>
              </a:rPr>
              <a:t>isSorted ← FALSE</a:t>
            </a:r>
            <a:endParaRPr b="1" sz="2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	if(isSorted = TRUE) return</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m--</a:t>
            </a:r>
            <a:endParaRPr b="1" sz="24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return</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9"/>
          <p:cNvSpPr txBox="1"/>
          <p:nvPr/>
        </p:nvSpPr>
        <p:spPr>
          <a:xfrm>
            <a:off x="270900" y="270900"/>
            <a:ext cx="8793900" cy="59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Courier New"/>
                <a:ea typeface="Courier New"/>
                <a:cs typeface="Courier New"/>
                <a:sym typeface="Courier New"/>
              </a:rPr>
              <a:t>Algorithm</a:t>
            </a:r>
            <a:r>
              <a:rPr b="1" lang="en" sz="2400">
                <a:latin typeface="Courier New"/>
                <a:ea typeface="Courier New"/>
                <a:cs typeface="Courier New"/>
                <a:sym typeface="Courier New"/>
              </a:rPr>
              <a:t> BubbleSort( </a:t>
            </a:r>
            <a:r>
              <a:rPr b="1" lang="en" sz="2400">
                <a:latin typeface="Courier New"/>
                <a:ea typeface="Courier New"/>
                <a:cs typeface="Courier New"/>
                <a:sym typeface="Courier New"/>
              </a:rPr>
              <a:t>A[</a:t>
            </a:r>
            <a:r>
              <a:rPr b="1" lang="en" sz="2400">
                <a:latin typeface="Courier New"/>
                <a:ea typeface="Courier New"/>
                <a:cs typeface="Courier New"/>
                <a:sym typeface="Courier New"/>
              </a:rPr>
              <a:t>0..n-1] )</a:t>
            </a:r>
            <a:endParaRPr b="1" sz="24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2400">
                <a:solidFill>
                  <a:schemeClr val="dk1"/>
                </a:solidFill>
              </a:rPr>
              <a:t>//Sorts by an improved Bubble Sort algorithm.</a:t>
            </a:r>
            <a:endParaRPr sz="2400">
              <a:solidFill>
                <a:schemeClr val="dk1"/>
              </a:solidFill>
            </a:endParaRPr>
          </a:p>
          <a:p>
            <a:pPr indent="0" lvl="0" marL="0" rtl="0" algn="l">
              <a:spcBef>
                <a:spcPts val="0"/>
              </a:spcBef>
              <a:spcAft>
                <a:spcPts val="0"/>
              </a:spcAft>
              <a:buNone/>
            </a:pPr>
            <a:r>
              <a:rPr lang="en" sz="2400">
                <a:solidFill>
                  <a:schemeClr val="dk1"/>
                </a:solidFill>
              </a:rPr>
              <a:t>//Input: An array </a:t>
            </a:r>
            <a:r>
              <a:rPr b="1" lang="en" sz="2400">
                <a:solidFill>
                  <a:schemeClr val="dk1"/>
                </a:solidFill>
              </a:rPr>
              <a:t>A</a:t>
            </a:r>
            <a:r>
              <a:rPr lang="en" sz="2400">
                <a:solidFill>
                  <a:schemeClr val="dk1"/>
                </a:solidFill>
              </a:rPr>
              <a:t> of orderable elements by ≤.</a:t>
            </a:r>
            <a:endParaRPr sz="2400">
              <a:solidFill>
                <a:schemeClr val="dk1"/>
              </a:solidFill>
            </a:endParaRPr>
          </a:p>
          <a:p>
            <a:pPr indent="0" lvl="0" marL="0" rtl="0" algn="l">
              <a:spcBef>
                <a:spcPts val="0"/>
              </a:spcBef>
              <a:spcAft>
                <a:spcPts val="0"/>
              </a:spcAft>
              <a:buNone/>
            </a:pPr>
            <a:r>
              <a:rPr lang="en" sz="2400">
                <a:solidFill>
                  <a:schemeClr val="dk1"/>
                </a:solidFill>
              </a:rPr>
              <a:t>//Output: Sorted array A.</a:t>
            </a:r>
            <a:endParaRPr sz="2400">
              <a:solidFill>
                <a:schemeClr val="dk1"/>
              </a:solidFill>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for i ← n-1 downto 1 </a:t>
            </a:r>
            <a:r>
              <a:rPr lang="en" sz="2400"/>
              <a:t>//n-1 passes</a:t>
            </a:r>
            <a:endParaRPr sz="2400"/>
          </a:p>
          <a:p>
            <a:pPr indent="457200" lvl="0" marL="0" rtl="0" algn="l">
              <a:lnSpc>
                <a:spcPct val="115000"/>
              </a:lnSpc>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isSorted ← TRUE</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for j ← 0 to i-1</a:t>
            </a:r>
            <a:r>
              <a:rPr lang="en" sz="2400">
                <a:latin typeface="Courier New"/>
                <a:ea typeface="Courier New"/>
                <a:cs typeface="Courier New"/>
                <a:sym typeface="Courier New"/>
              </a:rPr>
              <a:t> </a:t>
            </a:r>
            <a:r>
              <a:rPr lang="en" sz="2400"/>
              <a:t>//last n-i-1 elements are sorted</a:t>
            </a:r>
            <a:endParaRPr sz="2400"/>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if(</a:t>
            </a:r>
            <a:r>
              <a:rPr b="1" lang="en" sz="2400">
                <a:latin typeface="Courier New"/>
                <a:ea typeface="Courier New"/>
                <a:cs typeface="Courier New"/>
                <a:sym typeface="Courier New"/>
              </a:rPr>
              <a:t>A[j</a:t>
            </a:r>
            <a:r>
              <a:rPr b="1" lang="en" sz="2400">
                <a:latin typeface="Courier New"/>
                <a:ea typeface="Courier New"/>
                <a:cs typeface="Courier New"/>
                <a:sym typeface="Courier New"/>
              </a:rPr>
              <a:t>] &gt; </a:t>
            </a:r>
            <a:r>
              <a:rPr b="1" lang="en" sz="2400">
                <a:latin typeface="Courier New"/>
                <a:ea typeface="Courier New"/>
                <a:cs typeface="Courier New"/>
                <a:sym typeface="Courier New"/>
              </a:rPr>
              <a:t>A[j</a:t>
            </a:r>
            <a:r>
              <a:rPr b="1" lang="en" sz="2400">
                <a:latin typeface="Courier New"/>
                <a:ea typeface="Courier New"/>
                <a:cs typeface="Courier New"/>
                <a:sym typeface="Courier New"/>
              </a:rPr>
              <a:t>+1])</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Swap </a:t>
            </a:r>
            <a:r>
              <a:rPr b="1" lang="en" sz="2400">
                <a:solidFill>
                  <a:schemeClr val="dk1"/>
                </a:solidFill>
                <a:latin typeface="Courier New"/>
                <a:ea typeface="Courier New"/>
                <a:cs typeface="Courier New"/>
                <a:sym typeface="Courier New"/>
              </a:rPr>
              <a:t>A[j</a:t>
            </a:r>
            <a:r>
              <a:rPr b="1" lang="en" sz="2400">
                <a:solidFill>
                  <a:schemeClr val="dk1"/>
                </a:solidFill>
                <a:latin typeface="Courier New"/>
                <a:ea typeface="Courier New"/>
                <a:cs typeface="Courier New"/>
                <a:sym typeface="Courier New"/>
              </a:rPr>
              <a:t>] with </a:t>
            </a:r>
            <a:r>
              <a:rPr b="1" lang="en" sz="2400">
                <a:solidFill>
                  <a:schemeClr val="dk1"/>
                </a:solidFill>
                <a:latin typeface="Courier New"/>
                <a:ea typeface="Courier New"/>
                <a:cs typeface="Courier New"/>
                <a:sym typeface="Courier New"/>
              </a:rPr>
              <a:t>A[j</a:t>
            </a:r>
            <a:r>
              <a:rPr b="1" lang="en" sz="2400">
                <a:solidFill>
                  <a:schemeClr val="dk1"/>
                </a:solidFill>
                <a:latin typeface="Courier New"/>
                <a:ea typeface="Courier New"/>
                <a:cs typeface="Courier New"/>
                <a:sym typeface="Courier New"/>
              </a:rPr>
              <a:t>+1]</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solidFill>
                  <a:schemeClr val="dk1"/>
                </a:solidFill>
                <a:latin typeface="Courier New"/>
                <a:ea typeface="Courier New"/>
                <a:cs typeface="Courier New"/>
                <a:sym typeface="Courier New"/>
              </a:rPr>
              <a:t>		</a:t>
            </a:r>
            <a:r>
              <a:rPr b="1" lang="en" sz="2400">
                <a:solidFill>
                  <a:schemeClr val="dk1"/>
                </a:solidFill>
                <a:latin typeface="Courier New"/>
                <a:ea typeface="Courier New"/>
                <a:cs typeface="Courier New"/>
                <a:sym typeface="Courier New"/>
              </a:rPr>
              <a:t>isSorted ← FALSE</a:t>
            </a:r>
            <a:endParaRPr b="1" sz="2400">
              <a:solidFill>
                <a:schemeClr val="dk1"/>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if(</a:t>
            </a:r>
            <a:r>
              <a:rPr b="1" lang="en" sz="2400">
                <a:solidFill>
                  <a:schemeClr val="dk1"/>
                </a:solidFill>
                <a:latin typeface="Courier New"/>
                <a:ea typeface="Courier New"/>
                <a:cs typeface="Courier New"/>
                <a:sym typeface="Courier New"/>
              </a:rPr>
              <a:t>isSorted = TRUE</a:t>
            </a:r>
            <a:r>
              <a:rPr b="1" lang="en" sz="2400">
                <a:solidFill>
                  <a:schemeClr val="dk1"/>
                </a:solidFill>
                <a:latin typeface="Courier New"/>
                <a:ea typeface="Courier New"/>
                <a:cs typeface="Courier New"/>
                <a:sym typeface="Courier New"/>
              </a:rPr>
              <a:t>)</a:t>
            </a:r>
            <a:endParaRPr b="1" sz="2400">
              <a:solidFill>
                <a:schemeClr val="dk1"/>
              </a:solidFill>
              <a:latin typeface="Courier New"/>
              <a:ea typeface="Courier New"/>
              <a:cs typeface="Courier New"/>
              <a:sym typeface="Courier New"/>
            </a:endParaRPr>
          </a:p>
          <a:p>
            <a:pPr indent="457200" lvl="0" marL="457200" rtl="0" algn="l">
              <a:lnSpc>
                <a:spcPct val="115000"/>
              </a:lnSpc>
              <a:spcBef>
                <a:spcPts val="0"/>
              </a:spcBef>
              <a:spcAft>
                <a:spcPts val="0"/>
              </a:spcAft>
              <a:buNone/>
            </a:pPr>
            <a:r>
              <a:rPr b="1" lang="en" sz="2400">
                <a:latin typeface="Courier New"/>
                <a:ea typeface="Courier New"/>
                <a:cs typeface="Courier New"/>
                <a:sym typeface="Courier New"/>
              </a:rPr>
              <a:t>return</a:t>
            </a:r>
            <a:endParaRPr sz="24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2400">
                <a:solidFill>
                  <a:schemeClr val="dk1"/>
                </a:solidFill>
                <a:latin typeface="Courier New"/>
                <a:ea typeface="Courier New"/>
                <a:cs typeface="Courier New"/>
                <a:sym typeface="Courier New"/>
              </a:rPr>
              <a:t>return</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0"/>
          <p:cNvSpPr txBox="1"/>
          <p:nvPr/>
        </p:nvSpPr>
        <p:spPr>
          <a:xfrm>
            <a:off x="270900" y="1491950"/>
            <a:ext cx="8793900" cy="469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latin typeface="Courier New"/>
                <a:ea typeface="Courier New"/>
                <a:cs typeface="Courier New"/>
                <a:sym typeface="Courier New"/>
              </a:rPr>
              <a:t>Algorithm</a:t>
            </a:r>
            <a:r>
              <a:rPr b="1" lang="en" sz="2400">
                <a:latin typeface="Courier New"/>
                <a:ea typeface="Courier New"/>
                <a:cs typeface="Courier New"/>
                <a:sym typeface="Courier New"/>
              </a:rPr>
              <a:t> BubbleSort( A[0..n-1] )</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lang="en" sz="2400"/>
              <a:t>//Sorts by Bubble Sort algorithm.</a:t>
            </a:r>
            <a:endParaRPr sz="2400"/>
          </a:p>
          <a:p>
            <a:pPr indent="0" lvl="0" marL="0" rtl="0" algn="l">
              <a:spcBef>
                <a:spcPts val="0"/>
              </a:spcBef>
              <a:spcAft>
                <a:spcPts val="0"/>
              </a:spcAft>
              <a:buNone/>
            </a:pPr>
            <a:r>
              <a:rPr lang="en" sz="2400">
                <a:solidFill>
                  <a:schemeClr val="dk1"/>
                </a:solidFill>
              </a:rPr>
              <a:t>//Input: An array </a:t>
            </a:r>
            <a:r>
              <a:rPr b="1" lang="en" sz="2400">
                <a:solidFill>
                  <a:schemeClr val="dk1"/>
                </a:solidFill>
              </a:rPr>
              <a:t>A</a:t>
            </a:r>
            <a:r>
              <a:rPr lang="en" sz="2400">
                <a:solidFill>
                  <a:schemeClr val="dk1"/>
                </a:solidFill>
              </a:rPr>
              <a:t> of orderable elements by ≤.</a:t>
            </a:r>
            <a:endParaRPr sz="2400">
              <a:solidFill>
                <a:schemeClr val="dk1"/>
              </a:solidFill>
            </a:endParaRPr>
          </a:p>
          <a:p>
            <a:pPr indent="0" lvl="0" marL="0" rtl="0" algn="l">
              <a:spcBef>
                <a:spcPts val="0"/>
              </a:spcBef>
              <a:spcAft>
                <a:spcPts val="0"/>
              </a:spcAft>
              <a:buNone/>
            </a:pPr>
            <a:r>
              <a:rPr lang="en" sz="2400">
                <a:solidFill>
                  <a:schemeClr val="dk1"/>
                </a:solidFill>
              </a:rPr>
              <a:t>//Output: Sorted array A.</a:t>
            </a:r>
            <a:endParaRPr sz="2400">
              <a:solidFill>
                <a:schemeClr val="dk1"/>
              </a:solidFill>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for i ← n-1 downto 1 </a:t>
            </a:r>
            <a:r>
              <a:rPr lang="en" sz="2400"/>
              <a:t>//n-1 passes</a:t>
            </a:r>
            <a:endParaRPr sz="2400"/>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for j ← 0 to i-1</a:t>
            </a:r>
            <a:r>
              <a:rPr lang="en" sz="2400">
                <a:latin typeface="Courier New"/>
                <a:ea typeface="Courier New"/>
                <a:cs typeface="Courier New"/>
                <a:sym typeface="Courier New"/>
              </a:rPr>
              <a:t> </a:t>
            </a:r>
            <a:r>
              <a:rPr lang="en" sz="2400"/>
              <a:t>//last n-i-1 elements are sorted</a:t>
            </a:r>
            <a:endParaRPr sz="2400"/>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if(A[j] &gt; A[j+1])</a:t>
            </a:r>
            <a:endParaRPr b="1" sz="2400">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400">
                <a:latin typeface="Courier New"/>
                <a:ea typeface="Courier New"/>
                <a:cs typeface="Courier New"/>
                <a:sym typeface="Courier New"/>
              </a:rPr>
              <a:t>		Swap </a:t>
            </a:r>
            <a:r>
              <a:rPr b="1" lang="en" sz="2400">
                <a:solidFill>
                  <a:schemeClr val="dk1"/>
                </a:solidFill>
                <a:latin typeface="Courier New"/>
                <a:ea typeface="Courier New"/>
                <a:cs typeface="Courier New"/>
                <a:sym typeface="Courier New"/>
              </a:rPr>
              <a:t>A</a:t>
            </a:r>
            <a:r>
              <a:rPr b="1" lang="en" sz="2400">
                <a:solidFill>
                  <a:schemeClr val="dk1"/>
                </a:solidFill>
                <a:latin typeface="Courier New"/>
                <a:ea typeface="Courier New"/>
                <a:cs typeface="Courier New"/>
                <a:sym typeface="Courier New"/>
              </a:rPr>
              <a:t>[j] with A[j+1]</a:t>
            </a:r>
            <a:endParaRPr b="1" sz="2400">
              <a:latin typeface="Courier New"/>
              <a:ea typeface="Courier New"/>
              <a:cs typeface="Courier New"/>
              <a:sym typeface="Courier New"/>
            </a:endParaRPr>
          </a:p>
          <a:p>
            <a:pPr indent="0" lvl="0" marL="0" rtl="0" algn="l">
              <a:lnSpc>
                <a:spcPct val="115000"/>
              </a:lnSpc>
              <a:spcBef>
                <a:spcPts val="0"/>
              </a:spcBef>
              <a:spcAft>
                <a:spcPts val="0"/>
              </a:spcAft>
              <a:buNone/>
            </a:pPr>
            <a:r>
              <a:rPr b="1" lang="en" sz="2400">
                <a:latin typeface="Courier New"/>
                <a:ea typeface="Courier New"/>
                <a:cs typeface="Courier New"/>
                <a:sym typeface="Courier New"/>
              </a:rPr>
              <a:t>return</a:t>
            </a:r>
            <a:endParaRPr sz="24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400"/>
          </a:p>
        </p:txBody>
      </p:sp>
      <p:pic>
        <p:nvPicPr>
          <p:cNvPr id="253" name="Google Shape;253;p50"/>
          <p:cNvPicPr preferRelativeResize="0"/>
          <p:nvPr/>
        </p:nvPicPr>
        <p:blipFill>
          <a:blip r:embed="rId3">
            <a:alphaModFix/>
          </a:blip>
          <a:stretch>
            <a:fillRect/>
          </a:stretch>
        </p:blipFill>
        <p:spPr>
          <a:xfrm>
            <a:off x="414925" y="130825"/>
            <a:ext cx="8198150" cy="1361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1"/>
          <p:cNvSpPr txBox="1"/>
          <p:nvPr/>
        </p:nvSpPr>
        <p:spPr>
          <a:xfrm>
            <a:off x="270900" y="270900"/>
            <a:ext cx="8597400" cy="5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How does a kindergarten kid</a:t>
            </a:r>
            <a:r>
              <a:rPr lang="en" sz="2400"/>
              <a:t> </a:t>
            </a:r>
            <a:r>
              <a:rPr b="1" lang="en" sz="2400"/>
              <a:t>sort</a:t>
            </a:r>
            <a:r>
              <a:rPr lang="en" sz="2400"/>
              <a:t> ?</a:t>
            </a:r>
            <a:endParaRPr sz="2400"/>
          </a:p>
          <a:p>
            <a:pPr indent="0" lvl="0" marL="0" rtl="0" algn="l">
              <a:lnSpc>
                <a:spcPct val="115000"/>
              </a:lnSpc>
              <a:spcBef>
                <a:spcPts val="0"/>
              </a:spcBef>
              <a:spcAft>
                <a:spcPts val="0"/>
              </a:spcAft>
              <a:buNone/>
            </a:pPr>
            <a:r>
              <a:t/>
            </a:r>
            <a:endParaRPr sz="2400"/>
          </a:p>
        </p:txBody>
      </p:sp>
      <p:pic>
        <p:nvPicPr>
          <p:cNvPr id="259" name="Google Shape;259;p51"/>
          <p:cNvPicPr preferRelativeResize="0"/>
          <p:nvPr/>
        </p:nvPicPr>
        <p:blipFill>
          <a:blip r:embed="rId3">
            <a:alphaModFix/>
          </a:blip>
          <a:stretch>
            <a:fillRect/>
          </a:stretch>
        </p:blipFill>
        <p:spPr>
          <a:xfrm>
            <a:off x="270900" y="862200"/>
            <a:ext cx="8873099" cy="59392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2"/>
          <p:cNvSpPr txBox="1"/>
          <p:nvPr/>
        </p:nvSpPr>
        <p:spPr>
          <a:xfrm>
            <a:off x="153525" y="115150"/>
            <a:ext cx="8990400" cy="6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Selection Sort</a:t>
            </a:r>
            <a:r>
              <a:rPr b="1" lang="en" sz="2400"/>
              <a:t>:</a:t>
            </a:r>
            <a:r>
              <a:rPr lang="en" sz="2400"/>
              <a:t> </a:t>
            </a:r>
            <a:endParaRPr sz="2400"/>
          </a:p>
          <a:p>
            <a:pPr indent="0" lvl="0" marL="0" rtl="0" algn="l">
              <a:spcBef>
                <a:spcPts val="0"/>
              </a:spcBef>
              <a:spcAft>
                <a:spcPts val="0"/>
              </a:spcAft>
              <a:buNone/>
            </a:pPr>
            <a:r>
              <a:rPr lang="en" sz="2400">
                <a:solidFill>
                  <a:schemeClr val="dk1"/>
                </a:solidFill>
              </a:rPr>
              <a:t>Find the smallest of the unsorted array and place it at the beginning of the unsorted array. Reduce the unsorted array by excluding the first one, which is already in its final position. Repeat sorting the unsorted array as long as there is only one element left in the unsorted array.</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b="1" lang="en" sz="2200">
                <a:solidFill>
                  <a:schemeClr val="dk1"/>
                </a:solidFill>
                <a:latin typeface="Courier New"/>
                <a:ea typeface="Courier New"/>
                <a:cs typeface="Courier New"/>
                <a:sym typeface="Courier New"/>
              </a:rPr>
              <a:t>Algorithm</a:t>
            </a:r>
            <a:r>
              <a:rPr b="1" lang="en" sz="2400">
                <a:solidFill>
                  <a:schemeClr val="dk1"/>
                </a:solidFill>
                <a:latin typeface="Courier New"/>
                <a:ea typeface="Courier New"/>
                <a:cs typeface="Courier New"/>
                <a:sym typeface="Courier New"/>
              </a:rPr>
              <a:t> SelectionSort_Recursive</a:t>
            </a:r>
            <a:r>
              <a:rPr b="1" lang="en" sz="2200">
                <a:solidFill>
                  <a:schemeClr val="dk1"/>
                </a:solidFill>
                <a:latin typeface="Courier New"/>
                <a:ea typeface="Courier New"/>
                <a:cs typeface="Courier New"/>
                <a:sym typeface="Courier New"/>
              </a:rPr>
              <a:t>(A[0..n-1])</a:t>
            </a:r>
            <a:endParaRPr b="1" sz="2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//Sorts a given array by Selection Sort.</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//Input: An array A[0..n-1] of orderable elements.</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//Output: Array A[0..n-1] sorted in ascending order.</a:t>
            </a:r>
            <a:endParaRPr sz="18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if(n ≤ 1) return</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min ← minIndex(A[0..n-1])</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Swap A[0] with A[min]</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SelectionSort</a:t>
            </a:r>
            <a:r>
              <a:rPr b="1" lang="en" sz="2400">
                <a:solidFill>
                  <a:schemeClr val="dk1"/>
                </a:solidFill>
                <a:latin typeface="Courier New"/>
                <a:ea typeface="Courier New"/>
                <a:cs typeface="Courier New"/>
                <a:sym typeface="Courier New"/>
              </a:rPr>
              <a:t>_Recursive</a:t>
            </a:r>
            <a:r>
              <a:rPr b="1" lang="en" sz="2400">
                <a:solidFill>
                  <a:schemeClr val="dk1"/>
                </a:solidFill>
                <a:latin typeface="Courier New"/>
                <a:ea typeface="Courier New"/>
                <a:cs typeface="Courier New"/>
                <a:sym typeface="Courier New"/>
              </a:rPr>
              <a:t>(A[1..n-1])</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3"/>
          <p:cNvSpPr txBox="1"/>
          <p:nvPr/>
        </p:nvSpPr>
        <p:spPr>
          <a:xfrm>
            <a:off x="153525" y="115150"/>
            <a:ext cx="8990400" cy="6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Selection Sort</a:t>
            </a:r>
            <a:r>
              <a:rPr b="1" lang="en" sz="2400"/>
              <a:t>:</a:t>
            </a:r>
            <a:r>
              <a:rPr lang="en" sz="2400"/>
              <a:t> </a:t>
            </a:r>
            <a:endParaRPr sz="2400"/>
          </a:p>
          <a:p>
            <a:pPr indent="0" lvl="0" marL="0" rtl="0" algn="l">
              <a:spcBef>
                <a:spcPts val="0"/>
              </a:spcBef>
              <a:spcAft>
                <a:spcPts val="0"/>
              </a:spcAft>
              <a:buNone/>
            </a:pPr>
            <a:r>
              <a:rPr lang="en" sz="2400">
                <a:solidFill>
                  <a:schemeClr val="dk1"/>
                </a:solidFill>
              </a:rPr>
              <a:t>Find the smallest of the unsorted array and place it at the beginning of the unsorted array. Reduce the unsorted array by excluding the first one, which is already in its final position.</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b="1" lang="en" sz="2200">
                <a:solidFill>
                  <a:schemeClr val="dk1"/>
                </a:solidFill>
                <a:latin typeface="Courier New"/>
                <a:ea typeface="Courier New"/>
                <a:cs typeface="Courier New"/>
                <a:sym typeface="Courier New"/>
              </a:rPr>
              <a:t>Algorithm</a:t>
            </a:r>
            <a:r>
              <a:rPr b="1" lang="en" sz="2400">
                <a:solidFill>
                  <a:schemeClr val="dk1"/>
                </a:solidFill>
                <a:latin typeface="Courier New"/>
                <a:ea typeface="Courier New"/>
                <a:cs typeface="Courier New"/>
                <a:sym typeface="Courier New"/>
              </a:rPr>
              <a:t> SelectionSort</a:t>
            </a:r>
            <a:r>
              <a:rPr b="1" lang="en" sz="2200">
                <a:solidFill>
                  <a:schemeClr val="dk1"/>
                </a:solidFill>
                <a:latin typeface="Courier New"/>
                <a:ea typeface="Courier New"/>
                <a:cs typeface="Courier New"/>
                <a:sym typeface="Courier New"/>
              </a:rPr>
              <a:t>(A[0..n-1])</a:t>
            </a:r>
            <a:endParaRPr b="1" sz="2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//Sorts a given array by Selection Sort.</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//Input: An array A[0..n-1] of orderable elements.</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//Output: Array A[0..n-1] sorted in ascending order.</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for i ← 0 to n-2</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min ← </a:t>
            </a:r>
            <a:r>
              <a:rPr b="1" lang="en" sz="2400">
                <a:solidFill>
                  <a:schemeClr val="dk1"/>
                </a:solidFill>
                <a:latin typeface="Courier New"/>
                <a:ea typeface="Courier New"/>
                <a:cs typeface="Courier New"/>
                <a:sym typeface="Courier New"/>
              </a:rPr>
              <a:t>minIndex(A[i..n-1])</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Swap A[i] with A[min]</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24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2400"/>
          </a:p>
        </p:txBody>
      </p:sp>
      <p:pic>
        <p:nvPicPr>
          <p:cNvPr id="270" name="Google Shape;270;p53"/>
          <p:cNvPicPr preferRelativeResize="0"/>
          <p:nvPr/>
        </p:nvPicPr>
        <p:blipFill>
          <a:blip r:embed="rId3">
            <a:alphaModFix/>
          </a:blip>
          <a:stretch>
            <a:fillRect/>
          </a:stretch>
        </p:blipFill>
        <p:spPr>
          <a:xfrm>
            <a:off x="363825" y="4856400"/>
            <a:ext cx="7131038" cy="1534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4"/>
          <p:cNvSpPr txBox="1"/>
          <p:nvPr/>
        </p:nvSpPr>
        <p:spPr>
          <a:xfrm>
            <a:off x="270900" y="270900"/>
            <a:ext cx="8597400" cy="3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Courier New"/>
                <a:ea typeface="Courier New"/>
                <a:cs typeface="Courier New"/>
                <a:sym typeface="Courier New"/>
              </a:rPr>
              <a:t>Algorithm</a:t>
            </a:r>
            <a:r>
              <a:rPr b="1" lang="en" sz="2400">
                <a:solidFill>
                  <a:schemeClr val="dk1"/>
                </a:solidFill>
                <a:latin typeface="Courier New"/>
                <a:ea typeface="Courier New"/>
                <a:cs typeface="Courier New"/>
                <a:sym typeface="Courier New"/>
              </a:rPr>
              <a:t> SelectionSort</a:t>
            </a:r>
            <a:r>
              <a:rPr b="1" lang="en" sz="2200">
                <a:solidFill>
                  <a:schemeClr val="dk1"/>
                </a:solidFill>
                <a:latin typeface="Courier New"/>
                <a:ea typeface="Courier New"/>
                <a:cs typeface="Courier New"/>
                <a:sym typeface="Courier New"/>
              </a:rPr>
              <a:t>(A[0..n-1])</a:t>
            </a:r>
            <a:endParaRPr b="1" sz="2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//Sorts a given array by Selection Sort.</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//Input: An array A[0..n-1] of orderable elements.</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800">
                <a:solidFill>
                  <a:schemeClr val="dk1"/>
                </a:solidFill>
                <a:latin typeface="Courier New"/>
                <a:ea typeface="Courier New"/>
                <a:cs typeface="Courier New"/>
                <a:sym typeface="Courier New"/>
              </a:rPr>
              <a:t>//Output: Array A[0..n-1] sorted in ascending order.</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for i ← 0 to n-2</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min ← i</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for j ← i+1 to n-1</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	if(A[j] &lt; A[min]) min ← j</a:t>
            </a:r>
            <a:endParaRPr b="1" sz="24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2400">
                <a:solidFill>
                  <a:schemeClr val="dk1"/>
                </a:solidFill>
                <a:latin typeface="Courier New"/>
                <a:ea typeface="Courier New"/>
                <a:cs typeface="Courier New"/>
                <a:sym typeface="Courier New"/>
              </a:rPr>
              <a:t>Swap A[i] with A[min]</a:t>
            </a:r>
            <a:endParaRPr b="1" sz="24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2400">
                <a:solidFill>
                  <a:schemeClr val="dk1"/>
                </a:solidFill>
                <a:latin typeface="Courier New"/>
                <a:ea typeface="Courier New"/>
                <a:cs typeface="Courier New"/>
                <a:sym typeface="Courier New"/>
              </a:rPr>
              <a:t>return A</a:t>
            </a:r>
            <a:endParaRPr b="1" sz="2400"/>
          </a:p>
        </p:txBody>
      </p:sp>
      <p:pic>
        <p:nvPicPr>
          <p:cNvPr id="276" name="Google Shape;276;p54"/>
          <p:cNvPicPr preferRelativeResize="0"/>
          <p:nvPr/>
        </p:nvPicPr>
        <p:blipFill>
          <a:blip r:embed="rId3">
            <a:alphaModFix/>
          </a:blip>
          <a:stretch>
            <a:fillRect/>
          </a:stretch>
        </p:blipFill>
        <p:spPr>
          <a:xfrm>
            <a:off x="363825" y="4094400"/>
            <a:ext cx="7131038" cy="15347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5"/>
          <p:cNvSpPr txBox="1"/>
          <p:nvPr/>
        </p:nvSpPr>
        <p:spPr>
          <a:xfrm>
            <a:off x="270900" y="270900"/>
            <a:ext cx="4699800" cy="13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Selection Sort:</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Example: 8  4  6  9  2  3  1</a:t>
            </a:r>
            <a:endParaRPr sz="2400"/>
          </a:p>
        </p:txBody>
      </p:sp>
      <p:pic>
        <p:nvPicPr>
          <p:cNvPr id="282" name="Google Shape;282;p55"/>
          <p:cNvPicPr preferRelativeResize="0"/>
          <p:nvPr/>
        </p:nvPicPr>
        <p:blipFill>
          <a:blip r:embed="rId3">
            <a:alphaModFix/>
          </a:blip>
          <a:stretch>
            <a:fillRect/>
          </a:stretch>
        </p:blipFill>
        <p:spPr>
          <a:xfrm>
            <a:off x="4970601" y="270901"/>
            <a:ext cx="4032575" cy="5892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6"/>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latin typeface="Verdana"/>
                <a:ea typeface="Verdana"/>
                <a:cs typeface="Verdana"/>
                <a:sym typeface="Verdana"/>
              </a:rPr>
              <a:t>Graph Problems:</a:t>
            </a:r>
            <a:endParaRPr b="1" sz="3000">
              <a:latin typeface="Verdana"/>
              <a:ea typeface="Verdana"/>
              <a:cs typeface="Verdana"/>
              <a:sym typeface="Verdana"/>
            </a:endParaRPr>
          </a:p>
          <a:p>
            <a:pPr indent="0" lvl="0" marL="0" rtl="0" algn="l">
              <a:lnSpc>
                <a:spcPct val="115000"/>
              </a:lnSpc>
              <a:spcBef>
                <a:spcPts val="0"/>
              </a:spcBef>
              <a:spcAft>
                <a:spcPts val="0"/>
              </a:spcAft>
              <a:buNone/>
            </a:pPr>
            <a:r>
              <a:t/>
            </a:r>
            <a:endParaRPr sz="2400">
              <a:latin typeface="Verdana"/>
              <a:ea typeface="Verdana"/>
              <a:cs typeface="Verdana"/>
              <a:sym typeface="Verdana"/>
            </a:endParaRPr>
          </a:p>
          <a:p>
            <a:pPr indent="0" lvl="0" marL="0" rtl="0" algn="l">
              <a:lnSpc>
                <a:spcPct val="115000"/>
              </a:lnSpc>
              <a:spcBef>
                <a:spcPts val="0"/>
              </a:spcBef>
              <a:spcAft>
                <a:spcPts val="0"/>
              </a:spcAft>
              <a:buNone/>
            </a:pPr>
            <a:r>
              <a:rPr lang="en" sz="2400">
                <a:latin typeface="Verdana"/>
                <a:ea typeface="Verdana"/>
                <a:cs typeface="Verdana"/>
                <a:sym typeface="Verdana"/>
              </a:rPr>
              <a:t>Many problems in computer science can be </a:t>
            </a:r>
            <a:r>
              <a:rPr b="1" lang="en" sz="2400">
                <a:latin typeface="Verdana"/>
                <a:ea typeface="Verdana"/>
                <a:cs typeface="Verdana"/>
                <a:sym typeface="Verdana"/>
              </a:rPr>
              <a:t>modelled as a graph</a:t>
            </a:r>
            <a:r>
              <a:rPr lang="en" sz="2400">
                <a:latin typeface="Verdana"/>
                <a:ea typeface="Verdana"/>
                <a:cs typeface="Verdana"/>
                <a:sym typeface="Verdana"/>
              </a:rPr>
              <a:t> and solved using well-known </a:t>
            </a:r>
            <a:r>
              <a:rPr b="1" lang="en" sz="2400">
                <a:latin typeface="Verdana"/>
                <a:ea typeface="Verdana"/>
                <a:cs typeface="Verdana"/>
                <a:sym typeface="Verdana"/>
              </a:rPr>
              <a:t>graph processing algorithms</a:t>
            </a:r>
            <a:r>
              <a:rPr lang="en" sz="2400">
                <a:latin typeface="Verdana"/>
                <a:ea typeface="Verdana"/>
                <a:cs typeface="Verdana"/>
                <a:sym typeface="Verdana"/>
              </a:rPr>
              <a:t>.</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Graph traversal</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Shortest path</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Topological sorting</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Spanning trees</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Travelling salesperson problem (TSP)</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Graph-coloring</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lang="en" sz="2400">
                <a:latin typeface="Verdana"/>
                <a:ea typeface="Verdana"/>
                <a:cs typeface="Verdana"/>
                <a:sym typeface="Verdana"/>
              </a:rPr>
              <a:t>Web graph</a:t>
            </a:r>
            <a:endParaRPr sz="2400">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2"/>
          <p:cNvPicPr preferRelativeResize="0"/>
          <p:nvPr/>
        </p:nvPicPr>
        <p:blipFill>
          <a:blip r:embed="rId3">
            <a:alphaModFix/>
          </a:blip>
          <a:stretch>
            <a:fillRect/>
          </a:stretch>
        </p:blipFill>
        <p:spPr>
          <a:xfrm>
            <a:off x="4450563" y="0"/>
            <a:ext cx="4693438" cy="6257925"/>
          </a:xfrm>
          <a:prstGeom prst="rect">
            <a:avLst/>
          </a:prstGeom>
          <a:noFill/>
          <a:ln>
            <a:noFill/>
          </a:ln>
        </p:spPr>
      </p:pic>
      <p:sp>
        <p:nvSpPr>
          <p:cNvPr id="55" name="Google Shape;55;p12"/>
          <p:cNvSpPr txBox="1"/>
          <p:nvPr/>
        </p:nvSpPr>
        <p:spPr>
          <a:xfrm>
            <a:off x="270900" y="270900"/>
            <a:ext cx="4179600" cy="59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Verdana"/>
                <a:ea typeface="Verdana"/>
                <a:cs typeface="Verdana"/>
                <a:sym typeface="Verdana"/>
              </a:rPr>
              <a:t>Donald Knuth</a:t>
            </a:r>
            <a:endParaRPr b="1"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b. Jan 10, 1938</a:t>
            </a:r>
            <a:endParaRPr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Computer Scientist</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@Stanford University</a:t>
            </a:r>
            <a:endParaRPr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Authored:</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The Art of Computer Programming</a:t>
            </a:r>
            <a:endParaRPr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Vol 1-4 Published</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Vol 5 in the making</a:t>
            </a:r>
            <a:endParaRPr sz="2400">
              <a:latin typeface="Verdana"/>
              <a:ea typeface="Verdana"/>
              <a:cs typeface="Verdana"/>
              <a:sym typeface="Verdana"/>
            </a:endParaRPr>
          </a:p>
          <a:p>
            <a:pPr indent="0" lvl="0" marL="0" rtl="0" algn="l">
              <a:spcBef>
                <a:spcPts val="0"/>
              </a:spcBef>
              <a:spcAft>
                <a:spcPts val="0"/>
              </a:spcAft>
              <a:buNone/>
            </a:pPr>
            <a:r>
              <a:rPr lang="en" sz="2400">
                <a:latin typeface="Verdana"/>
                <a:ea typeface="Verdana"/>
                <a:cs typeface="Verdana"/>
                <a:sym typeface="Verdana"/>
              </a:rPr>
              <a:t>Vol 6-7 Planned</a:t>
            </a:r>
            <a:endParaRPr sz="2400">
              <a:latin typeface="Verdana"/>
              <a:ea typeface="Verdana"/>
              <a:cs typeface="Verdana"/>
              <a:sym typeface="Verdan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7"/>
          <p:cNvSpPr txBox="1"/>
          <p:nvPr/>
        </p:nvSpPr>
        <p:spPr>
          <a:xfrm>
            <a:off x="287400" y="125550"/>
            <a:ext cx="8569200" cy="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Travelling Salesman Problem:</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Bengaluru</a:t>
            </a:r>
            <a:endParaRPr sz="2400"/>
          </a:p>
          <a:p>
            <a:pPr indent="-381000" lvl="0" marL="457200" rtl="0" algn="l">
              <a:spcBef>
                <a:spcPts val="0"/>
              </a:spcBef>
              <a:spcAft>
                <a:spcPts val="0"/>
              </a:spcAft>
              <a:buSzPts val="2400"/>
              <a:buAutoNum type="arabicPeriod"/>
            </a:pPr>
            <a:r>
              <a:rPr lang="en" sz="2400"/>
              <a:t>New Delhi</a:t>
            </a:r>
            <a:endParaRPr sz="2400"/>
          </a:p>
          <a:p>
            <a:pPr indent="-381000" lvl="0" marL="457200" rtl="0" algn="l">
              <a:spcBef>
                <a:spcPts val="0"/>
              </a:spcBef>
              <a:spcAft>
                <a:spcPts val="0"/>
              </a:spcAft>
              <a:buSzPts val="2400"/>
              <a:buAutoNum type="arabicPeriod"/>
            </a:pPr>
            <a:r>
              <a:rPr lang="en" sz="2400"/>
              <a:t>Mumbai</a:t>
            </a:r>
            <a:endParaRPr sz="2400"/>
          </a:p>
          <a:p>
            <a:pPr indent="-381000" lvl="0" marL="457200" rtl="0" algn="l">
              <a:spcBef>
                <a:spcPts val="0"/>
              </a:spcBef>
              <a:spcAft>
                <a:spcPts val="0"/>
              </a:spcAft>
              <a:buSzPts val="2400"/>
              <a:buAutoNum type="arabicPeriod"/>
            </a:pPr>
            <a:r>
              <a:rPr lang="en" sz="2400"/>
              <a:t>Chennai</a:t>
            </a:r>
            <a:endParaRPr sz="2400"/>
          </a:p>
          <a:p>
            <a:pPr indent="-381000" lvl="0" marL="457200" rtl="0" algn="l">
              <a:spcBef>
                <a:spcPts val="0"/>
              </a:spcBef>
              <a:spcAft>
                <a:spcPts val="0"/>
              </a:spcAft>
              <a:buSzPts val="2400"/>
              <a:buAutoNum type="arabicPeriod"/>
            </a:pPr>
            <a:r>
              <a:rPr lang="en" sz="2400"/>
              <a:t>Kolkata</a:t>
            </a:r>
            <a:endParaRPr sz="2400"/>
          </a:p>
          <a:p>
            <a:pPr indent="-381000" lvl="0" marL="457200" rtl="0" algn="l">
              <a:spcBef>
                <a:spcPts val="0"/>
              </a:spcBef>
              <a:spcAft>
                <a:spcPts val="0"/>
              </a:spcAft>
              <a:buSzPts val="2400"/>
              <a:buAutoNum type="arabicPeriod"/>
            </a:pPr>
            <a:r>
              <a:rPr lang="en" sz="2400"/>
              <a:t>Kochi</a:t>
            </a:r>
            <a:endParaRPr sz="2400"/>
          </a:p>
          <a:p>
            <a:pPr indent="-381000" lvl="0" marL="457200" rtl="0" algn="l">
              <a:spcBef>
                <a:spcPts val="0"/>
              </a:spcBef>
              <a:spcAft>
                <a:spcPts val="0"/>
              </a:spcAft>
              <a:buSzPts val="2400"/>
              <a:buAutoNum type="arabicPeriod"/>
            </a:pPr>
            <a:r>
              <a:rPr lang="en" sz="2400"/>
              <a:t>Hyderabad</a:t>
            </a:r>
            <a:endParaRPr sz="2400"/>
          </a:p>
          <a:p>
            <a:pPr indent="-381000" lvl="0" marL="457200" rtl="0" algn="l">
              <a:spcBef>
                <a:spcPts val="0"/>
              </a:spcBef>
              <a:spcAft>
                <a:spcPts val="0"/>
              </a:spcAft>
              <a:buSzPts val="2400"/>
              <a:buAutoNum type="arabicPeriod"/>
            </a:pPr>
            <a:r>
              <a:rPr lang="en" sz="2400"/>
              <a:t>Bhopal</a:t>
            </a:r>
            <a:endParaRPr sz="2400"/>
          </a:p>
          <a:p>
            <a:pPr indent="-381000" lvl="0" marL="457200" rtl="0" algn="l">
              <a:spcBef>
                <a:spcPts val="0"/>
              </a:spcBef>
              <a:spcAft>
                <a:spcPts val="0"/>
              </a:spcAft>
              <a:buSzPts val="2400"/>
              <a:buAutoNum type="arabicPeriod"/>
            </a:pPr>
            <a:r>
              <a:rPr lang="en" sz="2400"/>
              <a:t>Udaipur</a:t>
            </a:r>
            <a:endParaRPr sz="2400"/>
          </a:p>
          <a:p>
            <a:pPr indent="-381000" lvl="0" marL="457200" rtl="0" algn="l">
              <a:spcBef>
                <a:spcPts val="0"/>
              </a:spcBef>
              <a:spcAft>
                <a:spcPts val="0"/>
              </a:spcAft>
              <a:buSzPts val="2400"/>
              <a:buAutoNum type="arabicPeriod"/>
            </a:pPr>
            <a:r>
              <a:rPr lang="en" sz="2400"/>
              <a:t>Raipur</a:t>
            </a:r>
            <a:endParaRPr sz="2400"/>
          </a:p>
        </p:txBody>
      </p:sp>
      <p:pic>
        <p:nvPicPr>
          <p:cNvPr id="293" name="Google Shape;293;p57"/>
          <p:cNvPicPr preferRelativeResize="0"/>
          <p:nvPr/>
        </p:nvPicPr>
        <p:blipFill>
          <a:blip r:embed="rId3">
            <a:alphaModFix/>
          </a:blip>
          <a:stretch>
            <a:fillRect/>
          </a:stretch>
        </p:blipFill>
        <p:spPr>
          <a:xfrm>
            <a:off x="3507839" y="779552"/>
            <a:ext cx="5348765" cy="5634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8"/>
          <p:cNvSpPr txBox="1"/>
          <p:nvPr/>
        </p:nvSpPr>
        <p:spPr>
          <a:xfrm>
            <a:off x="158575" y="270900"/>
            <a:ext cx="8853300" cy="60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Travelling Salesman Problem:</a:t>
            </a:r>
            <a:endParaRPr b="1" sz="2400"/>
          </a:p>
          <a:p>
            <a:pPr indent="-381000" lvl="0" marL="457200" rtl="0" algn="l">
              <a:lnSpc>
                <a:spcPct val="115000"/>
              </a:lnSpc>
              <a:spcBef>
                <a:spcPts val="600"/>
              </a:spcBef>
              <a:spcAft>
                <a:spcPts val="0"/>
              </a:spcAft>
              <a:buSzPts val="2400"/>
              <a:buAutoNum type="arabicPeriod"/>
            </a:pPr>
            <a:r>
              <a:rPr lang="en" sz="2400"/>
              <a:t>Given </a:t>
            </a:r>
            <a:r>
              <a:rPr i="1" lang="en" sz="2400"/>
              <a:t>n</a:t>
            </a:r>
            <a:r>
              <a:rPr lang="en" sz="2400"/>
              <a:t> cities and distances between each pair of cities, find the </a:t>
            </a:r>
            <a:r>
              <a:rPr b="1" lang="en" sz="2400"/>
              <a:t>shortest </a:t>
            </a:r>
            <a:r>
              <a:rPr b="1" lang="en" sz="2400"/>
              <a:t>round trip</a:t>
            </a:r>
            <a:r>
              <a:rPr b="1" lang="en" sz="2400"/>
              <a:t> </a:t>
            </a:r>
            <a:r>
              <a:rPr lang="en" sz="2400"/>
              <a:t>that visits all other cities (and returns to the origin city).</a:t>
            </a:r>
            <a:endParaRPr sz="2400"/>
          </a:p>
          <a:p>
            <a:pPr indent="-381000" lvl="0" marL="457200" rtl="0" algn="l">
              <a:lnSpc>
                <a:spcPct val="115000"/>
              </a:lnSpc>
              <a:spcBef>
                <a:spcPts val="0"/>
              </a:spcBef>
              <a:spcAft>
                <a:spcPts val="0"/>
              </a:spcAft>
              <a:buSzPts val="2400"/>
              <a:buAutoNum type="arabicPeriod"/>
            </a:pPr>
            <a:r>
              <a:rPr lang="en" sz="2400"/>
              <a:t>It’s essentially finding the shortest </a:t>
            </a:r>
            <a:r>
              <a:rPr b="1" i="1" lang="en" sz="2400"/>
              <a:t>Hamiltonian circuit</a:t>
            </a:r>
            <a:r>
              <a:rPr lang="en" sz="2400"/>
              <a:t>.</a:t>
            </a:r>
            <a:endParaRPr sz="2400"/>
          </a:p>
          <a:p>
            <a:pPr indent="0" lvl="0" marL="0" rtl="0" algn="l">
              <a:lnSpc>
                <a:spcPct val="115000"/>
              </a:lnSpc>
              <a:spcBef>
                <a:spcPts val="600"/>
              </a:spcBef>
              <a:spcAft>
                <a:spcPts val="0"/>
              </a:spcAft>
              <a:buNone/>
            </a:pPr>
            <a:r>
              <a:rPr lang="en" sz="2400"/>
              <a:t>Eg: Driving time between some 10 cities of India (</a:t>
            </a:r>
            <a:r>
              <a:rPr lang="en" sz="2400">
                <a:solidFill>
                  <a:schemeClr val="dk1"/>
                </a:solidFill>
              </a:rPr>
              <a:t>Cost Matrix</a:t>
            </a:r>
            <a:r>
              <a:rPr lang="en" sz="2400"/>
              <a:t>).</a:t>
            </a:r>
            <a:endParaRPr sz="2400"/>
          </a:p>
          <a:p>
            <a:pPr indent="0" lvl="0" marL="0" rtl="0" algn="l">
              <a:lnSpc>
                <a:spcPct val="115000"/>
              </a:lnSpc>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000000 110189 050573 020948 109480 034435 028433 074836 091767 068406</a:t>
            </a:r>
            <a:endParaRPr b="1" sz="16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109006 000000 079663 118195 079397 143304 083593 045792 037923 068146</a:t>
            </a:r>
            <a:endParaRPr b="1" sz="16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051516 080265 000000 070149 121881 083636 044745 043763 042416 067450</a:t>
            </a:r>
            <a:endParaRPr b="1" sz="16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021557 119539 069838 000000 095820 042397 037471 084186 111032 077756</a:t>
            </a:r>
            <a:endParaRPr b="1" sz="16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110053 081231 121373 095977 000000 134475 085826 087690 100264 054016</a:t>
            </a:r>
            <a:endParaRPr b="1" sz="16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034488 144238 082769 041728 134042 000000 062482 108885 123963 102455</a:t>
            </a:r>
            <a:endParaRPr b="1" sz="16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028473 084770 045153 037117 085732 062772 000000 049417 078006 042987</a:t>
            </a:r>
            <a:endParaRPr b="1" sz="16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075056 046162 044536 084245 086579 109354 049641 000000 031151 038399</a:t>
            </a:r>
            <a:endParaRPr b="1" sz="16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chemeClr val="dk1"/>
                </a:solidFill>
                <a:highlight>
                  <a:srgbClr val="FFFFFF"/>
                </a:highlight>
                <a:latin typeface="Courier New"/>
                <a:ea typeface="Courier New"/>
                <a:cs typeface="Courier New"/>
                <a:sym typeface="Courier New"/>
              </a:rPr>
              <a:t>092933 037994 042414 111566 099497 125053 078960 031010 000000 068113</a:t>
            </a:r>
            <a:endParaRPr b="1" sz="16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n" sz="1600">
                <a:solidFill>
                  <a:schemeClr val="dk1"/>
                </a:solidFill>
                <a:highlight>
                  <a:srgbClr val="FFFFFF"/>
                </a:highlight>
                <a:latin typeface="Courier New"/>
                <a:ea typeface="Courier New"/>
                <a:cs typeface="Courier New"/>
                <a:sym typeface="Courier New"/>
              </a:rPr>
              <a:t>068718 068844 068336 077907 055357 103016 043305 038648 068634 000000</a:t>
            </a:r>
            <a:endParaRPr b="1" sz="16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600"/>
              </a:spcBef>
              <a:spcAft>
                <a:spcPts val="0"/>
              </a:spcAft>
              <a:buNone/>
            </a:pPr>
            <a:r>
              <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9"/>
          <p:cNvSpPr txBox="1"/>
          <p:nvPr/>
        </p:nvSpPr>
        <p:spPr>
          <a:xfrm>
            <a:off x="287400" y="125550"/>
            <a:ext cx="8569200" cy="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Travelling Salesman Problem:</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Bengaluru</a:t>
            </a:r>
            <a:endParaRPr sz="2400"/>
          </a:p>
          <a:p>
            <a:pPr indent="-381000" lvl="0" marL="457200" rtl="0" algn="l">
              <a:spcBef>
                <a:spcPts val="0"/>
              </a:spcBef>
              <a:spcAft>
                <a:spcPts val="0"/>
              </a:spcAft>
              <a:buSzPts val="2400"/>
              <a:buAutoNum type="arabicPeriod"/>
            </a:pPr>
            <a:r>
              <a:rPr lang="en" sz="2400"/>
              <a:t>New Delhi</a:t>
            </a:r>
            <a:endParaRPr sz="2400"/>
          </a:p>
          <a:p>
            <a:pPr indent="-381000" lvl="0" marL="457200" rtl="0" algn="l">
              <a:spcBef>
                <a:spcPts val="0"/>
              </a:spcBef>
              <a:spcAft>
                <a:spcPts val="0"/>
              </a:spcAft>
              <a:buSzPts val="2400"/>
              <a:buAutoNum type="arabicPeriod"/>
            </a:pPr>
            <a:r>
              <a:rPr lang="en" sz="2400"/>
              <a:t>Mumbai</a:t>
            </a:r>
            <a:endParaRPr sz="2400"/>
          </a:p>
          <a:p>
            <a:pPr indent="-381000" lvl="0" marL="457200" rtl="0" algn="l">
              <a:spcBef>
                <a:spcPts val="0"/>
              </a:spcBef>
              <a:spcAft>
                <a:spcPts val="0"/>
              </a:spcAft>
              <a:buSzPts val="2400"/>
              <a:buAutoNum type="arabicPeriod"/>
            </a:pPr>
            <a:r>
              <a:rPr lang="en" sz="2400"/>
              <a:t>Chennai</a:t>
            </a:r>
            <a:endParaRPr sz="2400"/>
          </a:p>
          <a:p>
            <a:pPr indent="-381000" lvl="0" marL="457200" rtl="0" algn="l">
              <a:spcBef>
                <a:spcPts val="0"/>
              </a:spcBef>
              <a:spcAft>
                <a:spcPts val="0"/>
              </a:spcAft>
              <a:buSzPts val="2400"/>
              <a:buAutoNum type="arabicPeriod"/>
            </a:pPr>
            <a:r>
              <a:rPr lang="en" sz="2400"/>
              <a:t>Kolkata</a:t>
            </a:r>
            <a:endParaRPr sz="2400"/>
          </a:p>
          <a:p>
            <a:pPr indent="-381000" lvl="0" marL="457200" rtl="0" algn="l">
              <a:spcBef>
                <a:spcPts val="0"/>
              </a:spcBef>
              <a:spcAft>
                <a:spcPts val="0"/>
              </a:spcAft>
              <a:buSzPts val="2400"/>
              <a:buAutoNum type="arabicPeriod"/>
            </a:pPr>
            <a:r>
              <a:rPr lang="en" sz="2400"/>
              <a:t>Kochi</a:t>
            </a:r>
            <a:endParaRPr sz="2400"/>
          </a:p>
          <a:p>
            <a:pPr indent="-381000" lvl="0" marL="457200" rtl="0" algn="l">
              <a:spcBef>
                <a:spcPts val="0"/>
              </a:spcBef>
              <a:spcAft>
                <a:spcPts val="0"/>
              </a:spcAft>
              <a:buSzPts val="2400"/>
              <a:buAutoNum type="arabicPeriod"/>
            </a:pPr>
            <a:r>
              <a:rPr lang="en" sz="2400"/>
              <a:t>Hyderabad</a:t>
            </a:r>
            <a:endParaRPr sz="2400"/>
          </a:p>
          <a:p>
            <a:pPr indent="-381000" lvl="0" marL="457200" rtl="0" algn="l">
              <a:spcBef>
                <a:spcPts val="0"/>
              </a:spcBef>
              <a:spcAft>
                <a:spcPts val="0"/>
              </a:spcAft>
              <a:buSzPts val="2400"/>
              <a:buAutoNum type="arabicPeriod"/>
            </a:pPr>
            <a:r>
              <a:rPr lang="en" sz="2400"/>
              <a:t>Bhopal</a:t>
            </a:r>
            <a:endParaRPr sz="2400"/>
          </a:p>
          <a:p>
            <a:pPr indent="-381000" lvl="0" marL="457200" rtl="0" algn="l">
              <a:spcBef>
                <a:spcPts val="0"/>
              </a:spcBef>
              <a:spcAft>
                <a:spcPts val="0"/>
              </a:spcAft>
              <a:buSzPts val="2400"/>
              <a:buAutoNum type="arabicPeriod"/>
            </a:pPr>
            <a:r>
              <a:rPr lang="en" sz="2400"/>
              <a:t>Udaipur</a:t>
            </a:r>
            <a:endParaRPr sz="2400"/>
          </a:p>
          <a:p>
            <a:pPr indent="-381000" lvl="0" marL="457200" rtl="0" algn="l">
              <a:spcBef>
                <a:spcPts val="0"/>
              </a:spcBef>
              <a:spcAft>
                <a:spcPts val="0"/>
              </a:spcAft>
              <a:buSzPts val="2400"/>
              <a:buAutoNum type="arabicPeriod"/>
            </a:pPr>
            <a:r>
              <a:rPr lang="en" sz="2400"/>
              <a:t>Raipur</a:t>
            </a:r>
            <a:endParaRPr sz="2400"/>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rPr lang="en" sz="2400">
                <a:solidFill>
                  <a:schemeClr val="dk1"/>
                </a:solidFill>
                <a:highlight>
                  <a:srgbClr val="FFFFFF"/>
                </a:highlight>
              </a:rPr>
              <a:t>Shortest round</a:t>
            </a:r>
            <a:endParaRPr sz="2400">
              <a:solidFill>
                <a:schemeClr val="dk1"/>
              </a:solidFill>
              <a:highlight>
                <a:srgbClr val="FFFFFF"/>
              </a:highlight>
            </a:endParaRPr>
          </a:p>
          <a:p>
            <a:pPr indent="0" lvl="0" marL="0" rtl="0" algn="l">
              <a:lnSpc>
                <a:spcPct val="115000"/>
              </a:lnSpc>
              <a:spcBef>
                <a:spcPts val="0"/>
              </a:spcBef>
              <a:spcAft>
                <a:spcPts val="0"/>
              </a:spcAft>
              <a:buNone/>
            </a:pPr>
            <a:r>
              <a:rPr lang="en" sz="2400">
                <a:solidFill>
                  <a:schemeClr val="dk1"/>
                </a:solidFill>
                <a:highlight>
                  <a:srgbClr val="FFFFFF"/>
                </a:highlight>
              </a:rPr>
              <a:t>trip takes </a:t>
            </a:r>
            <a:endParaRPr sz="2400">
              <a:solidFill>
                <a:schemeClr val="dk1"/>
              </a:solidFill>
              <a:highlight>
                <a:srgbClr val="FFFFFF"/>
              </a:highlight>
            </a:endParaRPr>
          </a:p>
          <a:p>
            <a:pPr indent="0" lvl="0" marL="0" rtl="0" algn="l">
              <a:lnSpc>
                <a:spcPct val="115000"/>
              </a:lnSpc>
              <a:spcBef>
                <a:spcPts val="0"/>
              </a:spcBef>
              <a:spcAft>
                <a:spcPts val="0"/>
              </a:spcAft>
              <a:buNone/>
            </a:pPr>
            <a:r>
              <a:rPr b="1" lang="en" sz="2400">
                <a:solidFill>
                  <a:schemeClr val="dk1"/>
                </a:solidFill>
                <a:highlight>
                  <a:srgbClr val="FFFFFF"/>
                </a:highlight>
              </a:rPr>
              <a:t>454201</a:t>
            </a:r>
            <a:r>
              <a:rPr lang="en" sz="2400">
                <a:solidFill>
                  <a:schemeClr val="dk1"/>
                </a:solidFill>
                <a:highlight>
                  <a:srgbClr val="FFFFFF"/>
                </a:highlight>
              </a:rPr>
              <a:t> sec.</a:t>
            </a:r>
            <a:endParaRPr sz="2400"/>
          </a:p>
        </p:txBody>
      </p:sp>
      <p:pic>
        <p:nvPicPr>
          <p:cNvPr id="304" name="Google Shape;304;p59"/>
          <p:cNvPicPr preferRelativeResize="0"/>
          <p:nvPr/>
        </p:nvPicPr>
        <p:blipFill>
          <a:blip r:embed="rId3">
            <a:alphaModFix/>
          </a:blip>
          <a:stretch>
            <a:fillRect/>
          </a:stretch>
        </p:blipFill>
        <p:spPr>
          <a:xfrm>
            <a:off x="2528264" y="779550"/>
            <a:ext cx="6420843" cy="5634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0"/>
          <p:cNvSpPr txBox="1"/>
          <p:nvPr/>
        </p:nvSpPr>
        <p:spPr>
          <a:xfrm>
            <a:off x="270900" y="270900"/>
            <a:ext cx="8569200" cy="6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Travelling Salesman Problem:</a:t>
            </a:r>
            <a:endParaRPr b="1" sz="2400"/>
          </a:p>
          <a:p>
            <a:pPr indent="0" lvl="0" marL="0" rtl="0" algn="l">
              <a:spcBef>
                <a:spcPts val="0"/>
              </a:spcBef>
              <a:spcAft>
                <a:spcPts val="0"/>
              </a:spcAft>
              <a:buNone/>
            </a:pPr>
            <a:r>
              <a:t/>
            </a:r>
            <a:endParaRPr sz="2400"/>
          </a:p>
        </p:txBody>
      </p:sp>
      <p:pic>
        <p:nvPicPr>
          <p:cNvPr id="310" name="Google Shape;310;p60"/>
          <p:cNvPicPr preferRelativeResize="0"/>
          <p:nvPr/>
        </p:nvPicPr>
        <p:blipFill>
          <a:blip r:embed="rId3">
            <a:alphaModFix/>
          </a:blip>
          <a:stretch>
            <a:fillRect/>
          </a:stretch>
        </p:blipFill>
        <p:spPr>
          <a:xfrm>
            <a:off x="270900" y="1797075"/>
            <a:ext cx="7831500" cy="4460850"/>
          </a:xfrm>
          <a:prstGeom prst="rect">
            <a:avLst/>
          </a:prstGeom>
          <a:noFill/>
          <a:ln>
            <a:noFill/>
          </a:ln>
        </p:spPr>
      </p:pic>
      <p:pic>
        <p:nvPicPr>
          <p:cNvPr id="311" name="Google Shape;311;p60"/>
          <p:cNvPicPr preferRelativeResize="0"/>
          <p:nvPr/>
        </p:nvPicPr>
        <p:blipFill>
          <a:blip r:embed="rId4">
            <a:alphaModFix/>
          </a:blip>
          <a:stretch>
            <a:fillRect/>
          </a:stretch>
        </p:blipFill>
        <p:spPr>
          <a:xfrm>
            <a:off x="6411225" y="118500"/>
            <a:ext cx="2505075" cy="2419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1"/>
          <p:cNvSpPr txBox="1"/>
          <p:nvPr/>
        </p:nvSpPr>
        <p:spPr>
          <a:xfrm>
            <a:off x="171775" y="118925"/>
            <a:ext cx="8972100" cy="629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lang="en" sz="2400">
                <a:latin typeface="Courier New"/>
                <a:ea typeface="Courier New"/>
                <a:cs typeface="Courier New"/>
                <a:sym typeface="Courier New"/>
              </a:rPr>
              <a:t>ALGORITHM </a:t>
            </a:r>
            <a:r>
              <a:rPr b="1" lang="en" sz="2400">
                <a:latin typeface="Courier New"/>
                <a:ea typeface="Courier New"/>
                <a:cs typeface="Courier New"/>
                <a:sym typeface="Courier New"/>
              </a:rPr>
              <a:t>Travelling Salesman Problem</a:t>
            </a:r>
            <a:endParaRPr b="1" sz="2400">
              <a:latin typeface="Courier New"/>
              <a:ea typeface="Courier New"/>
              <a:cs typeface="Courier New"/>
              <a:sym typeface="Courier New"/>
            </a:endParaRPr>
          </a:p>
          <a:p>
            <a:pPr indent="0" lvl="0" marL="0" rtl="0" algn="l">
              <a:lnSpc>
                <a:spcPct val="100000"/>
              </a:lnSpc>
              <a:spcBef>
                <a:spcPts val="500"/>
              </a:spcBef>
              <a:spcAft>
                <a:spcPts val="0"/>
              </a:spcAft>
              <a:buClr>
                <a:schemeClr val="dk1"/>
              </a:buClr>
              <a:buSzPts val="1100"/>
              <a:buFont typeface="Arial"/>
              <a:buNone/>
            </a:pPr>
            <a:r>
              <a:rPr lang="en" sz="2400">
                <a:latin typeface="Courier New"/>
                <a:ea typeface="Courier New"/>
                <a:cs typeface="Courier New"/>
                <a:sym typeface="Courier New"/>
              </a:rPr>
              <a:t>//Input: nxn adjacency matrix A.</a:t>
            </a:r>
            <a:endParaRPr sz="2400">
              <a:latin typeface="Courier New"/>
              <a:ea typeface="Courier New"/>
              <a:cs typeface="Courier New"/>
              <a:sym typeface="Courier New"/>
            </a:endParaRPr>
          </a:p>
          <a:p>
            <a:pPr indent="0" lvl="0" marL="0" rtl="0" algn="l">
              <a:lnSpc>
                <a:spcPct val="100000"/>
              </a:lnSpc>
              <a:spcBef>
                <a:spcPts val="500"/>
              </a:spcBef>
              <a:spcAft>
                <a:spcPts val="0"/>
              </a:spcAft>
              <a:buClr>
                <a:schemeClr val="dk1"/>
              </a:buClr>
              <a:buSzPts val="1100"/>
              <a:buFont typeface="Arial"/>
              <a:buNone/>
            </a:pPr>
            <a:r>
              <a:rPr lang="en" sz="2400">
                <a:latin typeface="Courier New"/>
                <a:ea typeface="Courier New"/>
                <a:cs typeface="Courier New"/>
                <a:sym typeface="Courier New"/>
              </a:rPr>
              <a:t>//Output: Cost of min-cost Hamiltonian circuit.</a:t>
            </a:r>
            <a:endParaRPr sz="24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400">
                <a:latin typeface="Courier New"/>
                <a:ea typeface="Courier New"/>
                <a:cs typeface="Courier New"/>
                <a:sym typeface="Courier New"/>
              </a:rPr>
              <a:t>mincost ← INFINITY</a:t>
            </a:r>
            <a:endParaRPr b="1" sz="24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400">
                <a:latin typeface="Courier New"/>
                <a:ea typeface="Courier New"/>
                <a:cs typeface="Courier New"/>
                <a:sym typeface="Courier New"/>
              </a:rPr>
              <a:t>for each permutation of n-1 cities</a:t>
            </a:r>
            <a:endParaRPr b="1" sz="24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400">
                <a:latin typeface="Courier New"/>
                <a:ea typeface="Courier New"/>
                <a:cs typeface="Courier New"/>
                <a:sym typeface="Courier New"/>
              </a:rPr>
              <a:t>  cost ← 0</a:t>
            </a:r>
            <a:endParaRPr b="1" sz="24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400">
                <a:latin typeface="Courier New"/>
                <a:ea typeface="Courier New"/>
                <a:cs typeface="Courier New"/>
                <a:sym typeface="Courier New"/>
              </a:rPr>
              <a:t>  for each edge in the Hamiltonian circuit</a:t>
            </a:r>
            <a:endParaRPr b="1" sz="24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400">
                <a:latin typeface="Courier New"/>
                <a:ea typeface="Courier New"/>
                <a:cs typeface="Courier New"/>
                <a:sym typeface="Courier New"/>
              </a:rPr>
              <a:t>    //formed by the permutation</a:t>
            </a:r>
            <a:endParaRPr b="1" sz="24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400">
                <a:latin typeface="Courier New"/>
                <a:ea typeface="Courier New"/>
                <a:cs typeface="Courier New"/>
                <a:sym typeface="Courier New"/>
              </a:rPr>
              <a:t>    cost ← cost + (cost of the edge)</a:t>
            </a:r>
            <a:endParaRPr b="1" sz="24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400">
                <a:latin typeface="Courier New"/>
                <a:ea typeface="Courier New"/>
                <a:cs typeface="Courier New"/>
                <a:sym typeface="Courier New"/>
              </a:rPr>
              <a:t>  endfor</a:t>
            </a:r>
            <a:endParaRPr b="1" sz="24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400">
                <a:latin typeface="Courier New"/>
                <a:ea typeface="Courier New"/>
                <a:cs typeface="Courier New"/>
                <a:sym typeface="Courier New"/>
              </a:rPr>
              <a:t>  if (cost &lt; mincost) mincost ← cost</a:t>
            </a:r>
            <a:endParaRPr b="1" sz="24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400">
                <a:latin typeface="Courier New"/>
                <a:ea typeface="Courier New"/>
                <a:cs typeface="Courier New"/>
                <a:sym typeface="Courier New"/>
              </a:rPr>
              <a:t>endfor</a:t>
            </a:r>
            <a:endParaRPr b="1" sz="2400">
              <a:latin typeface="Courier New"/>
              <a:ea typeface="Courier New"/>
              <a:cs typeface="Courier New"/>
              <a:sym typeface="Courier New"/>
            </a:endParaRPr>
          </a:p>
          <a:p>
            <a:pPr indent="0" lvl="0" marL="0" rtl="0" algn="l">
              <a:lnSpc>
                <a:spcPct val="115000"/>
              </a:lnSpc>
              <a:spcBef>
                <a:spcPts val="500"/>
              </a:spcBef>
              <a:spcAft>
                <a:spcPts val="0"/>
              </a:spcAft>
              <a:buNone/>
            </a:pPr>
            <a:r>
              <a:rPr b="1" lang="en" sz="2400">
                <a:latin typeface="Courier New"/>
                <a:ea typeface="Courier New"/>
                <a:cs typeface="Courier New"/>
                <a:sym typeface="Courier New"/>
              </a:rPr>
              <a:t>return mincost</a:t>
            </a:r>
            <a:endParaRPr sz="2400">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2"/>
          <p:cNvSpPr txBox="1"/>
          <p:nvPr/>
        </p:nvSpPr>
        <p:spPr>
          <a:xfrm>
            <a:off x="171775" y="118925"/>
            <a:ext cx="8972100" cy="649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lang="en" sz="2000">
                <a:latin typeface="Courier New"/>
                <a:ea typeface="Courier New"/>
                <a:cs typeface="Courier New"/>
                <a:sym typeface="Courier New"/>
              </a:rPr>
              <a:t>ALGORITHM </a:t>
            </a:r>
            <a:r>
              <a:rPr b="1" lang="en" sz="2000">
                <a:latin typeface="Courier New"/>
                <a:ea typeface="Courier New"/>
                <a:cs typeface="Courier New"/>
                <a:sym typeface="Courier New"/>
              </a:rPr>
              <a:t>Travelling Salesman Problem</a:t>
            </a:r>
            <a:endParaRPr b="1" sz="2000">
              <a:latin typeface="Courier New"/>
              <a:ea typeface="Courier New"/>
              <a:cs typeface="Courier New"/>
              <a:sym typeface="Courier New"/>
            </a:endParaRPr>
          </a:p>
          <a:p>
            <a:pPr indent="0" lvl="0" marL="0" rtl="0" algn="l">
              <a:lnSpc>
                <a:spcPct val="100000"/>
              </a:lnSpc>
              <a:spcBef>
                <a:spcPts val="500"/>
              </a:spcBef>
              <a:spcAft>
                <a:spcPts val="0"/>
              </a:spcAft>
              <a:buClr>
                <a:schemeClr val="dk1"/>
              </a:buClr>
              <a:buSzPts val="1100"/>
              <a:buFont typeface="Arial"/>
              <a:buNone/>
            </a:pPr>
            <a:r>
              <a:rPr lang="en" sz="2000">
                <a:latin typeface="Courier New"/>
                <a:ea typeface="Courier New"/>
                <a:cs typeface="Courier New"/>
                <a:sym typeface="Courier New"/>
              </a:rPr>
              <a:t>//Input: n x n adjacency matrix A. Assumed n &gt; 1.</a:t>
            </a:r>
            <a:endParaRPr sz="2000">
              <a:latin typeface="Courier New"/>
              <a:ea typeface="Courier New"/>
              <a:cs typeface="Courier New"/>
              <a:sym typeface="Courier New"/>
            </a:endParaRPr>
          </a:p>
          <a:p>
            <a:pPr indent="0" lvl="0" marL="0" rtl="0" algn="l">
              <a:lnSpc>
                <a:spcPct val="100000"/>
              </a:lnSpc>
              <a:spcBef>
                <a:spcPts val="500"/>
              </a:spcBef>
              <a:spcAft>
                <a:spcPts val="0"/>
              </a:spcAft>
              <a:buClr>
                <a:schemeClr val="dk1"/>
              </a:buClr>
              <a:buSzPts val="1100"/>
              <a:buFont typeface="Arial"/>
              <a:buNone/>
            </a:pPr>
            <a:r>
              <a:rPr lang="en" sz="2000">
                <a:latin typeface="Courier New"/>
                <a:ea typeface="Courier New"/>
                <a:cs typeface="Courier New"/>
                <a:sym typeface="Courier New"/>
              </a:rPr>
              <a:t>//Output: Cost of min-cost Hamiltonian circuit.</a:t>
            </a:r>
            <a:endParaRPr sz="2000">
              <a:latin typeface="Courier New"/>
              <a:ea typeface="Courier New"/>
              <a:cs typeface="Courier New"/>
              <a:sym typeface="Courier New"/>
            </a:endParaRPr>
          </a:p>
          <a:p>
            <a:pPr indent="0" lvl="0" marL="0" rtl="0" algn="l">
              <a:lnSpc>
                <a:spcPct val="100000"/>
              </a:lnSpc>
              <a:spcBef>
                <a:spcPts val="500"/>
              </a:spcBef>
              <a:spcAft>
                <a:spcPts val="0"/>
              </a:spcAft>
              <a:buClr>
                <a:schemeClr val="dk1"/>
              </a:buClr>
              <a:buSzPts val="1100"/>
              <a:buFont typeface="Arial"/>
              <a:buNone/>
            </a:pPr>
            <a:r>
              <a:rPr lang="en" sz="2000">
                <a:latin typeface="Courier New"/>
                <a:ea typeface="Courier New"/>
                <a:cs typeface="Courier New"/>
                <a:sym typeface="Courier New"/>
              </a:rPr>
              <a:t>//getNextPermutation(P[]) returns true with next permn </a:t>
            </a:r>
            <a:endParaRPr sz="2000">
              <a:latin typeface="Courier New"/>
              <a:ea typeface="Courier New"/>
              <a:cs typeface="Courier New"/>
              <a:sym typeface="Courier New"/>
            </a:endParaRPr>
          </a:p>
          <a:p>
            <a:pPr indent="0" lvl="0" marL="0" rtl="0" algn="l">
              <a:lnSpc>
                <a:spcPct val="100000"/>
              </a:lnSpc>
              <a:spcBef>
                <a:spcPts val="500"/>
              </a:spcBef>
              <a:spcAft>
                <a:spcPts val="0"/>
              </a:spcAft>
              <a:buClr>
                <a:schemeClr val="dk1"/>
              </a:buClr>
              <a:buSzPts val="1100"/>
              <a:buFont typeface="Arial"/>
              <a:buNone/>
            </a:pPr>
            <a:r>
              <a:rPr lang="en" sz="2000">
                <a:latin typeface="Courier New"/>
                <a:ea typeface="Courier New"/>
                <a:cs typeface="Courier New"/>
                <a:sym typeface="Courier New"/>
              </a:rPr>
              <a:t>//</a:t>
            </a:r>
            <a:r>
              <a:rPr lang="en" sz="2000">
                <a:solidFill>
                  <a:schemeClr val="dk1"/>
                </a:solidFill>
                <a:latin typeface="Courier New"/>
                <a:ea typeface="Courier New"/>
                <a:cs typeface="Courier New"/>
                <a:sym typeface="Courier New"/>
              </a:rPr>
              <a:t>in </a:t>
            </a:r>
            <a:r>
              <a:rPr lang="en" sz="2000">
                <a:latin typeface="Courier New"/>
                <a:ea typeface="Courier New"/>
                <a:cs typeface="Courier New"/>
                <a:sym typeface="Courier New"/>
              </a:rPr>
              <a:t>lexicographic order if it exists, false otherwise.</a:t>
            </a:r>
            <a:endParaRPr sz="20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200">
                <a:latin typeface="Courier New"/>
                <a:ea typeface="Courier New"/>
                <a:cs typeface="Courier New"/>
                <a:sym typeface="Courier New"/>
              </a:rPr>
              <a:t>mincost ← INFINITY</a:t>
            </a:r>
            <a:endParaRPr b="1" sz="22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200">
                <a:latin typeface="Courier New"/>
                <a:ea typeface="Courier New"/>
                <a:cs typeface="Courier New"/>
                <a:sym typeface="Courier New"/>
              </a:rPr>
              <a:t>Perm[0..n-2] ← [1, 2, 3, …, n-1] </a:t>
            </a:r>
            <a:r>
              <a:rPr lang="en" sz="2200">
                <a:solidFill>
                  <a:schemeClr val="dk1"/>
                </a:solidFill>
                <a:latin typeface="Courier New"/>
                <a:ea typeface="Courier New"/>
                <a:cs typeface="Courier New"/>
                <a:sym typeface="Courier New"/>
              </a:rPr>
              <a:t>//1st permn.</a:t>
            </a:r>
            <a:endParaRPr b="1" sz="22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200">
                <a:latin typeface="Courier New"/>
                <a:ea typeface="Courier New"/>
                <a:cs typeface="Courier New"/>
                <a:sym typeface="Courier New"/>
              </a:rPr>
              <a:t>do</a:t>
            </a:r>
            <a:endParaRPr b="1" sz="22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200">
                <a:latin typeface="Courier New"/>
                <a:ea typeface="Courier New"/>
                <a:cs typeface="Courier New"/>
                <a:sym typeface="Courier New"/>
              </a:rPr>
              <a:t>  cost ← A[0, </a:t>
            </a:r>
            <a:r>
              <a:rPr b="1" lang="en" sz="2200">
                <a:solidFill>
                  <a:schemeClr val="dk1"/>
                </a:solidFill>
                <a:latin typeface="Courier New"/>
                <a:ea typeface="Courier New"/>
                <a:cs typeface="Courier New"/>
                <a:sym typeface="Courier New"/>
              </a:rPr>
              <a:t>Perm</a:t>
            </a:r>
            <a:r>
              <a:rPr b="1" lang="en" sz="2200">
                <a:latin typeface="Courier New"/>
                <a:ea typeface="Courier New"/>
                <a:cs typeface="Courier New"/>
                <a:sym typeface="Courier New"/>
              </a:rPr>
              <a:t>[0]] </a:t>
            </a:r>
            <a:r>
              <a:rPr lang="en" sz="2200">
                <a:solidFill>
                  <a:schemeClr val="dk1"/>
                </a:solidFill>
                <a:latin typeface="Courier New"/>
                <a:ea typeface="Courier New"/>
                <a:cs typeface="Courier New"/>
                <a:sym typeface="Courier New"/>
              </a:rPr>
              <a:t>//1st edge of the ckt</a:t>
            </a:r>
            <a:endParaRPr b="1" sz="22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200">
                <a:solidFill>
                  <a:schemeClr val="dk1"/>
                </a:solidFill>
                <a:latin typeface="Courier New"/>
                <a:ea typeface="Courier New"/>
                <a:cs typeface="Courier New"/>
                <a:sym typeface="Courier New"/>
              </a:rPr>
              <a:t>  cost ← cost + A[Perm[n-2], 0] </a:t>
            </a:r>
            <a:r>
              <a:rPr lang="en" sz="2200">
                <a:solidFill>
                  <a:schemeClr val="dk1"/>
                </a:solidFill>
                <a:latin typeface="Courier New"/>
                <a:ea typeface="Courier New"/>
                <a:cs typeface="Courier New"/>
                <a:sym typeface="Courier New"/>
              </a:rPr>
              <a:t>//last edge</a:t>
            </a:r>
            <a:endParaRPr b="1" sz="2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200">
                <a:latin typeface="Courier New"/>
                <a:ea typeface="Courier New"/>
                <a:cs typeface="Courier New"/>
                <a:sym typeface="Courier New"/>
              </a:rPr>
              <a:t>  for i ← 0 to n-3</a:t>
            </a:r>
            <a:endParaRPr b="1" sz="22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200">
                <a:latin typeface="Courier New"/>
                <a:ea typeface="Courier New"/>
                <a:cs typeface="Courier New"/>
                <a:sym typeface="Courier New"/>
              </a:rPr>
              <a:t>    cost ← cost + A[</a:t>
            </a:r>
            <a:r>
              <a:rPr b="1" lang="en" sz="2200">
                <a:solidFill>
                  <a:schemeClr val="dk1"/>
                </a:solidFill>
                <a:latin typeface="Courier New"/>
                <a:ea typeface="Courier New"/>
                <a:cs typeface="Courier New"/>
                <a:sym typeface="Courier New"/>
              </a:rPr>
              <a:t>Perm</a:t>
            </a:r>
            <a:r>
              <a:rPr b="1" lang="en" sz="2200">
                <a:latin typeface="Courier New"/>
                <a:ea typeface="Courier New"/>
                <a:cs typeface="Courier New"/>
                <a:sym typeface="Courier New"/>
              </a:rPr>
              <a:t>[i], </a:t>
            </a:r>
            <a:r>
              <a:rPr b="1" lang="en" sz="2200">
                <a:solidFill>
                  <a:schemeClr val="dk1"/>
                </a:solidFill>
                <a:latin typeface="Courier New"/>
                <a:ea typeface="Courier New"/>
                <a:cs typeface="Courier New"/>
                <a:sym typeface="Courier New"/>
              </a:rPr>
              <a:t>Perm</a:t>
            </a:r>
            <a:r>
              <a:rPr b="1" lang="en" sz="2200">
                <a:latin typeface="Courier New"/>
                <a:ea typeface="Courier New"/>
                <a:cs typeface="Courier New"/>
                <a:sym typeface="Courier New"/>
              </a:rPr>
              <a:t>[i+1]]</a:t>
            </a:r>
            <a:endParaRPr b="1" sz="22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200">
                <a:latin typeface="Courier New"/>
                <a:ea typeface="Courier New"/>
                <a:cs typeface="Courier New"/>
                <a:sym typeface="Courier New"/>
              </a:rPr>
              <a:t>  if (cost &lt; mincost) mincost ← cost</a:t>
            </a:r>
            <a:endParaRPr b="1" sz="2200">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2200">
                <a:latin typeface="Courier New"/>
                <a:ea typeface="Courier New"/>
                <a:cs typeface="Courier New"/>
                <a:sym typeface="Courier New"/>
              </a:rPr>
              <a:t>while(getNextPermutation(</a:t>
            </a:r>
            <a:r>
              <a:rPr b="1" lang="en" sz="2200">
                <a:solidFill>
                  <a:schemeClr val="dk1"/>
                </a:solidFill>
                <a:latin typeface="Courier New"/>
                <a:ea typeface="Courier New"/>
                <a:cs typeface="Courier New"/>
                <a:sym typeface="Courier New"/>
              </a:rPr>
              <a:t>Perm</a:t>
            </a:r>
            <a:r>
              <a:rPr b="1" lang="en" sz="2200">
                <a:latin typeface="Courier New"/>
                <a:ea typeface="Courier New"/>
                <a:cs typeface="Courier New"/>
                <a:sym typeface="Courier New"/>
              </a:rPr>
              <a:t>[0..n-2]))</a:t>
            </a:r>
            <a:endParaRPr b="1" sz="2200">
              <a:latin typeface="Courier New"/>
              <a:ea typeface="Courier New"/>
              <a:cs typeface="Courier New"/>
              <a:sym typeface="Courier New"/>
            </a:endParaRPr>
          </a:p>
          <a:p>
            <a:pPr indent="0" lvl="0" marL="0" rtl="0" algn="l">
              <a:lnSpc>
                <a:spcPct val="115000"/>
              </a:lnSpc>
              <a:spcBef>
                <a:spcPts val="500"/>
              </a:spcBef>
              <a:spcAft>
                <a:spcPts val="0"/>
              </a:spcAft>
              <a:buNone/>
            </a:pPr>
            <a:r>
              <a:rPr b="1" lang="en" sz="2200">
                <a:latin typeface="Courier New"/>
                <a:ea typeface="Courier New"/>
                <a:cs typeface="Courier New"/>
                <a:sym typeface="Courier New"/>
              </a:rPr>
              <a:t>return mincost</a:t>
            </a:r>
            <a:endParaRPr sz="2200">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3"/>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b="1" lang="en" sz="3000"/>
              <a:t>&lt;/ Introduction to Algorithms &gt;</a:t>
            </a:r>
            <a:endParaRPr b="1" sz="3000"/>
          </a:p>
        </p:txBody>
      </p:sp>
      <p:pic>
        <p:nvPicPr>
          <p:cNvPr id="327" name="Google Shape;327;p63"/>
          <p:cNvPicPr preferRelativeResize="0"/>
          <p:nvPr/>
        </p:nvPicPr>
        <p:blipFill>
          <a:blip r:embed="rId3">
            <a:alphaModFix/>
          </a:blip>
          <a:stretch>
            <a:fillRect/>
          </a:stretch>
        </p:blipFill>
        <p:spPr>
          <a:xfrm>
            <a:off x="1724163" y="6413875"/>
            <a:ext cx="5695675" cy="444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3"/>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Verdana"/>
                <a:ea typeface="Verdana"/>
                <a:cs typeface="Verdana"/>
                <a:sym typeface="Verdana"/>
              </a:rPr>
              <a:t>Donald Knuth </a:t>
            </a:r>
            <a:r>
              <a:rPr lang="en" sz="2400">
                <a:latin typeface="Verdana"/>
                <a:ea typeface="Verdana"/>
                <a:cs typeface="Verdana"/>
                <a:sym typeface="Verdana"/>
              </a:rPr>
              <a:t>said..</a:t>
            </a:r>
            <a:endParaRPr sz="2400">
              <a:latin typeface="Verdana"/>
              <a:ea typeface="Verdana"/>
              <a:cs typeface="Verdana"/>
              <a:sym typeface="Verdana"/>
            </a:endParaRPr>
          </a:p>
          <a:p>
            <a:pPr indent="-381000" lvl="0" marL="457200" rtl="0" algn="l">
              <a:spcBef>
                <a:spcPts val="0"/>
              </a:spcBef>
              <a:spcAft>
                <a:spcPts val="0"/>
              </a:spcAft>
              <a:buSzPts val="2400"/>
              <a:buFont typeface="Verdana"/>
              <a:buChar char="●"/>
            </a:pPr>
            <a:r>
              <a:rPr lang="en" sz="2400">
                <a:latin typeface="Verdana"/>
                <a:ea typeface="Verdana"/>
                <a:cs typeface="Verdana"/>
                <a:sym typeface="Verdana"/>
              </a:rPr>
              <a:t>A person well trained in CS knows how to deal with algorithms; how to construct them, manipulate them, understand them and analyze them. This knowledge is much more than writing good computer programs; it’s a general-purpose mental tool..</a:t>
            </a:r>
            <a:endParaRPr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381000" lvl="0" marL="457200" rtl="0" algn="l">
              <a:spcBef>
                <a:spcPts val="0"/>
              </a:spcBef>
              <a:spcAft>
                <a:spcPts val="0"/>
              </a:spcAft>
              <a:buSzPts val="2400"/>
              <a:buFont typeface="Verdana"/>
              <a:buChar char="●"/>
            </a:pPr>
            <a:r>
              <a:rPr lang="en" sz="2400">
                <a:latin typeface="Verdana"/>
                <a:ea typeface="Verdana"/>
                <a:cs typeface="Verdana"/>
                <a:sym typeface="Verdana"/>
              </a:rPr>
              <a:t>It has often been said that a person doesn’t really understand something until after teaching it to someone else. Actually, a person doesn’t really understand something until after teaching it to a computer i.e., expressing it as an algorithm..</a:t>
            </a:r>
            <a:endParaRPr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381000" lvl="0" marL="457200" rtl="0" algn="l">
              <a:spcBef>
                <a:spcPts val="0"/>
              </a:spcBef>
              <a:spcAft>
                <a:spcPts val="0"/>
              </a:spcAft>
              <a:buSzPts val="2400"/>
              <a:buFont typeface="Verdana"/>
              <a:buChar char="●"/>
            </a:pPr>
            <a:r>
              <a:rPr lang="en" sz="2400">
                <a:latin typeface="Verdana"/>
                <a:ea typeface="Verdana"/>
                <a:cs typeface="Verdana"/>
                <a:sym typeface="Verdana"/>
              </a:rPr>
              <a:t>An attempt to formalize things as algorithms leads to a much deeper understanding..</a:t>
            </a:r>
            <a:endParaRPr sz="2400">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270900" y="270900"/>
            <a:ext cx="8597400" cy="59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Verdana"/>
                <a:ea typeface="Verdana"/>
                <a:cs typeface="Verdana"/>
                <a:sym typeface="Verdana"/>
              </a:rPr>
              <a:t>Why do you need to study algorithms?</a:t>
            </a:r>
            <a:endParaRPr b="1" sz="2400">
              <a:latin typeface="Verdana"/>
              <a:ea typeface="Verdana"/>
              <a:cs typeface="Verdana"/>
              <a:sym typeface="Verdana"/>
            </a:endParaRPr>
          </a:p>
          <a:p>
            <a:pPr indent="0" lvl="0" marL="0" rtl="0" algn="l">
              <a:spcBef>
                <a:spcPts val="0"/>
              </a:spcBef>
              <a:spcAft>
                <a:spcPts val="0"/>
              </a:spcAft>
              <a:buNone/>
            </a:pPr>
            <a:r>
              <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 sz="2400">
                <a:latin typeface="Verdana"/>
                <a:ea typeface="Verdana"/>
                <a:cs typeface="Verdana"/>
                <a:sym typeface="Verdana"/>
              </a:rPr>
              <a:t>It’s a mandatory course :-(</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 sz="2400">
                <a:latin typeface="Verdana"/>
                <a:ea typeface="Verdana"/>
                <a:cs typeface="Verdana"/>
                <a:sym typeface="Verdana"/>
              </a:rPr>
              <a:t>Algorithmics is core to Computer Science.</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 sz="2400">
                <a:latin typeface="Verdana"/>
                <a:ea typeface="Verdana"/>
                <a:cs typeface="Verdana"/>
                <a:sym typeface="Verdana"/>
              </a:rPr>
              <a:t>Computer programs wouldn’t exist without algorithms.</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To design new algorithms using the design techniques.</a:t>
            </a:r>
            <a:endParaRPr sz="2400">
              <a:solidFill>
                <a:schemeClr val="dk1"/>
              </a:solidFill>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Analyze the efficiency of algorithms.</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 sz="2400">
                <a:solidFill>
                  <a:schemeClr val="dk1"/>
                </a:solidFill>
                <a:latin typeface="Verdana"/>
                <a:ea typeface="Verdana"/>
                <a:cs typeface="Verdana"/>
                <a:sym typeface="Verdana"/>
              </a:rPr>
              <a:t>To familiarize with a standard set of important algorithms in CS.</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 sz="2400">
                <a:latin typeface="Verdana"/>
                <a:ea typeface="Verdana"/>
                <a:cs typeface="Verdana"/>
                <a:sym typeface="Verdana"/>
              </a:rPr>
              <a:t>To enhance your analytical skills. Algorithms can be seen as special kinds of solutions - not closed form answers, but a precisely defined procedures for getting answers.</a:t>
            </a:r>
            <a:endParaRPr sz="2400">
              <a:latin typeface="Verdana"/>
              <a:ea typeface="Verdana"/>
              <a:cs typeface="Verdana"/>
              <a:sym typeface="Verdana"/>
            </a:endParaRPr>
          </a:p>
          <a:p>
            <a:pPr indent="-381000" lvl="0" marL="457200" rtl="0" algn="l">
              <a:spcBef>
                <a:spcPts val="0"/>
              </a:spcBef>
              <a:spcAft>
                <a:spcPts val="0"/>
              </a:spcAft>
              <a:buSzPts val="2400"/>
              <a:buFont typeface="Verdana"/>
              <a:buAutoNum type="arabicPeriod"/>
            </a:pPr>
            <a:r>
              <a:rPr lang="en" sz="2400">
                <a:latin typeface="Verdana"/>
                <a:ea typeface="Verdana"/>
                <a:cs typeface="Verdana"/>
                <a:sym typeface="Verdana"/>
              </a:rPr>
              <a:t>Job interviews of theoretical or applied CS.</a:t>
            </a:r>
            <a:endParaRPr sz="2400">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142325" y="142325"/>
            <a:ext cx="8863500" cy="641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2400">
                <a:latin typeface="Verdana"/>
                <a:ea typeface="Verdana"/>
                <a:cs typeface="Verdana"/>
                <a:sym typeface="Verdana"/>
              </a:rPr>
              <a:t>Algorithms all over the place...</a:t>
            </a:r>
            <a:endParaRPr b="1" sz="2400">
              <a:latin typeface="Verdana"/>
              <a:ea typeface="Verdana"/>
              <a:cs typeface="Verdana"/>
              <a:sym typeface="Verdana"/>
            </a:endParaRPr>
          </a:p>
          <a:p>
            <a:pPr indent="-381000" lvl="0" marL="457200" rtl="0" algn="l">
              <a:lnSpc>
                <a:spcPct val="115000"/>
              </a:lnSpc>
              <a:spcBef>
                <a:spcPts val="600"/>
              </a:spcBef>
              <a:spcAft>
                <a:spcPts val="0"/>
              </a:spcAft>
              <a:buSzPts val="2400"/>
              <a:buFont typeface="Verdana"/>
              <a:buChar char="●"/>
            </a:pPr>
            <a:r>
              <a:rPr b="1" lang="en" sz="2400">
                <a:latin typeface="Verdana"/>
                <a:ea typeface="Verdana"/>
                <a:cs typeface="Verdana"/>
                <a:sym typeface="Verdana"/>
              </a:rPr>
              <a:t>Operating Systems: </a:t>
            </a:r>
            <a:r>
              <a:rPr lang="en" sz="2400">
                <a:latin typeface="Verdana"/>
                <a:ea typeface="Verdana"/>
                <a:cs typeface="Verdana"/>
                <a:sym typeface="Verdana"/>
              </a:rPr>
              <a:t>Job Sequencing, Process Scheduling, Deadlock Avoidance, Heap Allocation, Page Replacement, Disk Scheduling…</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b="1" lang="en" sz="2400">
                <a:latin typeface="Verdana"/>
                <a:ea typeface="Verdana"/>
                <a:cs typeface="Verdana"/>
                <a:sym typeface="Verdana"/>
              </a:rPr>
              <a:t>Computer Networks: </a:t>
            </a:r>
            <a:r>
              <a:rPr lang="en" sz="2400">
                <a:latin typeface="Verdana"/>
                <a:ea typeface="Verdana"/>
                <a:cs typeface="Verdana"/>
                <a:sym typeface="Verdana"/>
              </a:rPr>
              <a:t>Congestion Control, Huffman Coding, Encryption/Decryption, Data Encoding, Data Compression,…</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b="1" lang="en" sz="2400">
                <a:latin typeface="Verdana"/>
                <a:ea typeface="Verdana"/>
                <a:cs typeface="Verdana"/>
                <a:sym typeface="Verdana"/>
              </a:rPr>
              <a:t>DBMS: </a:t>
            </a:r>
            <a:r>
              <a:rPr lang="en" sz="2400">
                <a:latin typeface="Verdana"/>
                <a:ea typeface="Verdana"/>
                <a:cs typeface="Verdana"/>
                <a:sym typeface="Verdana"/>
              </a:rPr>
              <a:t>B Trees, B+ Trees, Concurrency Control, Normalization, …</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b="1" lang="en" sz="2400">
                <a:latin typeface="Verdana"/>
                <a:ea typeface="Verdana"/>
                <a:cs typeface="Verdana"/>
                <a:sym typeface="Verdana"/>
              </a:rPr>
              <a:t>Compilers: </a:t>
            </a:r>
            <a:r>
              <a:rPr lang="en" sz="2400">
                <a:latin typeface="Verdana"/>
                <a:ea typeface="Verdana"/>
                <a:cs typeface="Verdana"/>
                <a:sym typeface="Verdana"/>
              </a:rPr>
              <a:t>Parser Algorithms, Code Generation Algorithms, Symbol Table Related Algorithms, …</a:t>
            </a:r>
            <a:endParaRPr sz="2400">
              <a:latin typeface="Verdana"/>
              <a:ea typeface="Verdana"/>
              <a:cs typeface="Verdana"/>
              <a:sym typeface="Verdana"/>
            </a:endParaRPr>
          </a:p>
          <a:p>
            <a:pPr indent="-381000" lvl="0" marL="457200" rtl="0" algn="l">
              <a:lnSpc>
                <a:spcPct val="115000"/>
              </a:lnSpc>
              <a:spcBef>
                <a:spcPts val="0"/>
              </a:spcBef>
              <a:spcAft>
                <a:spcPts val="0"/>
              </a:spcAft>
              <a:buClr>
                <a:schemeClr val="dk1"/>
              </a:buClr>
              <a:buSzPts val="2400"/>
              <a:buFont typeface="Verdana"/>
              <a:buChar char="●"/>
            </a:pPr>
            <a:r>
              <a:rPr b="1" lang="en" sz="2400">
                <a:solidFill>
                  <a:schemeClr val="dk1"/>
                </a:solidFill>
                <a:latin typeface="Verdana"/>
                <a:ea typeface="Verdana"/>
                <a:cs typeface="Verdana"/>
                <a:sym typeface="Verdana"/>
              </a:rPr>
              <a:t>Web: </a:t>
            </a:r>
            <a:r>
              <a:rPr lang="en" sz="2400">
                <a:solidFill>
                  <a:schemeClr val="dk1"/>
                </a:solidFill>
                <a:latin typeface="Verdana"/>
                <a:ea typeface="Verdana"/>
                <a:cs typeface="Verdana"/>
                <a:sym typeface="Verdana"/>
              </a:rPr>
              <a:t>Page Ranking Algorithm, XML Parsers, …</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Clr>
                <a:schemeClr val="dk1"/>
              </a:buClr>
              <a:buSzPts val="2400"/>
              <a:buFont typeface="Verdana"/>
              <a:buChar char="●"/>
            </a:pPr>
            <a:r>
              <a:rPr b="1" lang="en" sz="2400">
                <a:solidFill>
                  <a:schemeClr val="dk1"/>
                </a:solidFill>
                <a:latin typeface="Verdana"/>
                <a:ea typeface="Verdana"/>
                <a:cs typeface="Verdana"/>
                <a:sym typeface="Verdana"/>
              </a:rPr>
              <a:t>Mobile: </a:t>
            </a:r>
            <a:r>
              <a:rPr lang="en" sz="2400">
                <a:solidFill>
                  <a:schemeClr val="dk1"/>
                </a:solidFill>
                <a:latin typeface="Verdana"/>
                <a:ea typeface="Verdana"/>
                <a:cs typeface="Verdana"/>
                <a:sym typeface="Verdana"/>
              </a:rPr>
              <a:t>Routing Algorithms, Address Book, …</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Clr>
                <a:schemeClr val="dk1"/>
              </a:buClr>
              <a:buSzPts val="2400"/>
              <a:buFont typeface="Verdana"/>
              <a:buChar char="●"/>
            </a:pPr>
            <a:r>
              <a:rPr b="1" lang="en" sz="2400">
                <a:solidFill>
                  <a:schemeClr val="dk1"/>
                </a:solidFill>
                <a:latin typeface="Verdana"/>
                <a:ea typeface="Verdana"/>
                <a:cs typeface="Verdana"/>
                <a:sym typeface="Verdana"/>
              </a:rPr>
              <a:t>Image Processing: </a:t>
            </a:r>
            <a:r>
              <a:rPr lang="en" sz="2400">
                <a:solidFill>
                  <a:schemeClr val="dk1"/>
                </a:solidFill>
                <a:latin typeface="Verdana"/>
                <a:ea typeface="Verdana"/>
                <a:cs typeface="Verdana"/>
                <a:sym typeface="Verdana"/>
              </a:rPr>
              <a:t>Edge Detection, Contrast Enhancement, Image Smoothing, …</a:t>
            </a:r>
            <a:endParaRPr sz="2400">
              <a:solidFill>
                <a:schemeClr val="dk1"/>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nvSpPr>
        <p:spPr>
          <a:xfrm>
            <a:off x="8" y="327950"/>
            <a:ext cx="8824800" cy="6058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600"/>
              </a:spcBef>
              <a:spcAft>
                <a:spcPts val="0"/>
              </a:spcAft>
              <a:buSzPts val="2400"/>
              <a:buFont typeface="Verdana"/>
              <a:buChar char="●"/>
            </a:pPr>
            <a:r>
              <a:rPr b="1" lang="en" sz="2400">
                <a:latin typeface="Verdana"/>
                <a:ea typeface="Verdana"/>
                <a:cs typeface="Verdana"/>
                <a:sym typeface="Verdana"/>
              </a:rPr>
              <a:t>Computer Graphics: </a:t>
            </a:r>
            <a:r>
              <a:rPr lang="en" sz="2400">
                <a:latin typeface="Verdana"/>
                <a:ea typeface="Verdana"/>
                <a:cs typeface="Verdana"/>
                <a:sym typeface="Verdana"/>
              </a:rPr>
              <a:t>Line Clipping, Shading, Polygon Clipping, Morphing, Animation, …</a:t>
            </a:r>
            <a:endParaRPr sz="2400">
              <a:latin typeface="Verdana"/>
              <a:ea typeface="Verdana"/>
              <a:cs typeface="Verdana"/>
              <a:sym typeface="Verdana"/>
            </a:endParaRPr>
          </a:p>
          <a:p>
            <a:pPr indent="-381000" lvl="0" marL="457200" rtl="0" algn="l">
              <a:lnSpc>
                <a:spcPct val="115000"/>
              </a:lnSpc>
              <a:spcBef>
                <a:spcPts val="0"/>
              </a:spcBef>
              <a:spcAft>
                <a:spcPts val="0"/>
              </a:spcAft>
              <a:buSzPts val="2400"/>
              <a:buFont typeface="Verdana"/>
              <a:buChar char="●"/>
            </a:pPr>
            <a:r>
              <a:rPr b="1" lang="en" sz="2400">
                <a:latin typeface="Verdana"/>
                <a:ea typeface="Verdana"/>
                <a:cs typeface="Verdana"/>
                <a:sym typeface="Verdana"/>
              </a:rPr>
              <a:t>System Modeling and Simulation: </a:t>
            </a:r>
            <a:r>
              <a:rPr lang="en" sz="2400">
                <a:latin typeface="Verdana"/>
                <a:ea typeface="Verdana"/>
                <a:cs typeface="Verdana"/>
                <a:sym typeface="Verdana"/>
              </a:rPr>
              <a:t>Pseudo-Random Number Generators, Discrete Event Simulation Algorithms, …</a:t>
            </a:r>
            <a:endParaRPr sz="2400">
              <a:latin typeface="Verdana"/>
              <a:ea typeface="Verdana"/>
              <a:cs typeface="Verdana"/>
              <a:sym typeface="Verdana"/>
            </a:endParaRPr>
          </a:p>
          <a:p>
            <a:pPr indent="-381000" lvl="0" marL="457200" rtl="0" algn="l">
              <a:lnSpc>
                <a:spcPct val="115000"/>
              </a:lnSpc>
              <a:spcBef>
                <a:spcPts val="0"/>
              </a:spcBef>
              <a:spcAft>
                <a:spcPts val="0"/>
              </a:spcAft>
              <a:buClr>
                <a:schemeClr val="dk1"/>
              </a:buClr>
              <a:buSzPts val="2400"/>
              <a:buFont typeface="Verdana"/>
              <a:buChar char="●"/>
            </a:pPr>
            <a:r>
              <a:rPr b="1" lang="en" sz="2400">
                <a:solidFill>
                  <a:schemeClr val="dk1"/>
                </a:solidFill>
                <a:latin typeface="Verdana"/>
                <a:ea typeface="Verdana"/>
                <a:cs typeface="Verdana"/>
                <a:sym typeface="Verdana"/>
              </a:rPr>
              <a:t>Numerical Algorithms: </a:t>
            </a:r>
            <a:r>
              <a:rPr lang="en" sz="2400">
                <a:solidFill>
                  <a:schemeClr val="dk1"/>
                </a:solidFill>
                <a:latin typeface="Verdana"/>
                <a:ea typeface="Verdana"/>
                <a:cs typeface="Verdana"/>
                <a:sym typeface="Verdana"/>
              </a:rPr>
              <a:t>Root Finding, ODE &amp; PDE, Eigen Values &amp; Eigen Vectors, Integration,…</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Clr>
                <a:schemeClr val="dk1"/>
              </a:buClr>
              <a:buSzPts val="2400"/>
              <a:buFont typeface="Verdana"/>
              <a:buChar char="●"/>
            </a:pPr>
            <a:r>
              <a:rPr b="1" lang="en" sz="2400">
                <a:solidFill>
                  <a:schemeClr val="dk1"/>
                </a:solidFill>
                <a:latin typeface="Verdana"/>
                <a:ea typeface="Verdana"/>
                <a:cs typeface="Verdana"/>
                <a:sym typeface="Verdana"/>
              </a:rPr>
              <a:t>Text Processing Algorithms: </a:t>
            </a:r>
            <a:r>
              <a:rPr lang="en" sz="2400">
                <a:solidFill>
                  <a:schemeClr val="dk1"/>
                </a:solidFill>
                <a:latin typeface="Verdana"/>
                <a:ea typeface="Verdana"/>
                <a:cs typeface="Verdana"/>
                <a:sym typeface="Verdana"/>
              </a:rPr>
              <a:t>Searching, Sorting, Regular Expression Matching, Binary Search Trees,…</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Clr>
                <a:schemeClr val="dk1"/>
              </a:buClr>
              <a:buSzPts val="2400"/>
              <a:buFont typeface="Verdana"/>
              <a:buChar char="●"/>
            </a:pPr>
            <a:r>
              <a:rPr b="1" lang="en" sz="2400">
                <a:solidFill>
                  <a:schemeClr val="dk1"/>
                </a:solidFill>
                <a:latin typeface="Verdana"/>
                <a:ea typeface="Verdana"/>
                <a:cs typeface="Verdana"/>
                <a:sym typeface="Verdana"/>
              </a:rPr>
              <a:t>Operations Research: </a:t>
            </a:r>
            <a:r>
              <a:rPr lang="en" sz="2400">
                <a:solidFill>
                  <a:schemeClr val="dk1"/>
                </a:solidFill>
                <a:latin typeface="Verdana"/>
                <a:ea typeface="Verdana"/>
                <a:cs typeface="Verdana"/>
                <a:sym typeface="Verdana"/>
              </a:rPr>
              <a:t>Linear Programming, Integer Programming, Scheduling, Assignment, Inventory Control,…</a:t>
            </a:r>
            <a:endParaRPr sz="2400">
              <a:solidFill>
                <a:schemeClr val="dk1"/>
              </a:solidFill>
              <a:latin typeface="Verdana"/>
              <a:ea typeface="Verdana"/>
              <a:cs typeface="Verdana"/>
              <a:sym typeface="Verdana"/>
            </a:endParaRPr>
          </a:p>
          <a:p>
            <a:pPr indent="-381000" lvl="0" marL="457200" rtl="0" algn="l">
              <a:lnSpc>
                <a:spcPct val="115000"/>
              </a:lnSpc>
              <a:spcBef>
                <a:spcPts val="0"/>
              </a:spcBef>
              <a:spcAft>
                <a:spcPts val="0"/>
              </a:spcAft>
              <a:buClr>
                <a:schemeClr val="dk1"/>
              </a:buClr>
              <a:buSzPts val="2400"/>
              <a:buFont typeface="Verdana"/>
              <a:buChar char="●"/>
            </a:pPr>
            <a:r>
              <a:rPr b="1" lang="en" sz="2400">
                <a:solidFill>
                  <a:schemeClr val="dk1"/>
                </a:solidFill>
                <a:latin typeface="Verdana"/>
                <a:ea typeface="Verdana"/>
                <a:cs typeface="Verdana"/>
                <a:sym typeface="Verdana"/>
              </a:rPr>
              <a:t>Game Theory: </a:t>
            </a:r>
            <a:r>
              <a:rPr lang="en" sz="2400">
                <a:solidFill>
                  <a:schemeClr val="dk1"/>
                </a:solidFill>
                <a:latin typeface="Verdana"/>
                <a:ea typeface="Verdana"/>
                <a:cs typeface="Verdana"/>
                <a:sym typeface="Verdana"/>
              </a:rPr>
              <a:t>Cooperative Games, Competitive Games, Mechanism Design, …</a:t>
            </a:r>
            <a:endParaRPr sz="2400">
              <a:latin typeface="Verdana"/>
              <a:ea typeface="Verdana"/>
              <a:cs typeface="Verdana"/>
              <a:sym typeface="Verdan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